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A87EC9-4FCB-41FF-B7D6-663BB5837184}">
  <a:tblStyle styleId="{C3A87EC9-4FCB-41FF-B7D6-663BB58371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rbel-bold.fntdata"/><Relationship Id="rId10" Type="http://schemas.openxmlformats.org/officeDocument/2006/relationships/slide" Target="slides/slide4.xml"/><Relationship Id="rId32" Type="http://schemas.openxmlformats.org/officeDocument/2006/relationships/font" Target="fonts/Corbel-regular.fntdata"/><Relationship Id="rId13" Type="http://schemas.openxmlformats.org/officeDocument/2006/relationships/slide" Target="slides/slide7.xml"/><Relationship Id="rId35" Type="http://schemas.openxmlformats.org/officeDocument/2006/relationships/font" Target="fonts/Corbel-boldItalic.fntdata"/><Relationship Id="rId12" Type="http://schemas.openxmlformats.org/officeDocument/2006/relationships/slide" Target="slides/slide6.xml"/><Relationship Id="rId34" Type="http://schemas.openxmlformats.org/officeDocument/2006/relationships/font" Target="fonts/Corbel-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group 4 constituting Silas, Destiny and myself Divya. This is our Interim project status for Passive Microwave Retrieval of Snow Density and VOD using SMAP observations.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c9a244c9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c9a244c9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comparison of the snow density predictions from our normalized ridge regression model for snow density. For all of our map slides, left is ground truth, right is prediction. All maps are made for January First, 2020.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c9a244c9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c9a244c9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comparison of the predictions of our normalized ridge regression model for VOD.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7325139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7325139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Since the linear model did not work for our problem, we tried decision tree regression which is a non-linear model.</a:t>
            </a:r>
            <a:endParaRPr>
              <a:highlight>
                <a:schemeClr val="lt1"/>
              </a:highlight>
            </a:endParaRPr>
          </a:p>
          <a:p>
            <a:pPr indent="0" lvl="0" marL="0" rtl="0" algn="l">
              <a:spcBef>
                <a:spcPts val="0"/>
              </a:spcBef>
              <a:spcAft>
                <a:spcPts val="0"/>
              </a:spcAft>
              <a:buNone/>
            </a:pPr>
            <a:r>
              <a:rPr lang="en"/>
              <a:t>W</a:t>
            </a:r>
            <a:r>
              <a:rPr lang="en"/>
              <a:t>e also examined how scaling </a:t>
            </a:r>
            <a:r>
              <a:rPr lang="en"/>
              <a:t>affects</a:t>
            </a:r>
            <a:r>
              <a:rPr lang="en"/>
              <a:t> the performance of decision tree regressors. The table here has all the results and the values are very similar to all the combinations we tried. Performance was also nearly unchanged by adding VOD as input when predicting SD and SD as input when predicting VOD.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7325139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7325139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plotted the snow density prediction from our </a:t>
            </a:r>
            <a:r>
              <a:rPr lang="en"/>
              <a:t>unscaled</a:t>
            </a:r>
            <a:r>
              <a:rPr lang="en"/>
              <a:t> version of decision tree model that includes VOD as a predictor.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ac9a244c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ac9a244c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map of our VOD predictions using our unscaled </a:t>
            </a:r>
            <a:r>
              <a:rPr lang="en"/>
              <a:t>decision</a:t>
            </a:r>
            <a:r>
              <a:rPr lang="en"/>
              <a:t> tree model that includes snow density as a predictor. Notice how we are able to get predictions beyond where we have actual VOD data.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c9a244c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c9a244c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DTR gave us a better </a:t>
            </a:r>
            <a:r>
              <a:rPr lang="en"/>
              <a:t>performance</a:t>
            </a:r>
            <a:r>
              <a:rPr lang="en"/>
              <a:t> than Ridge Regressor, we tried RFR with the same combinations. We did not try any scaling methods here since the results with scaling in our previous example </a:t>
            </a:r>
            <a:r>
              <a:rPr lang="en">
                <a:solidFill>
                  <a:schemeClr val="dk1"/>
                </a:solidFill>
              </a:rPr>
              <a:t>were similar</a:t>
            </a:r>
            <a:r>
              <a:rPr lang="en"/>
              <a:t>. This table lists the comparison in performances when trained and tested on year 2019 only and when trained on 2019 and tested on 2020. We see that the RFR has improved results on SD compared to DTR. Same as </a:t>
            </a:r>
            <a:r>
              <a:rPr lang="en"/>
              <a:t>with</a:t>
            </a:r>
            <a:r>
              <a:rPr lang="en"/>
              <a:t> the decision tree models, we see identical performances between models when </a:t>
            </a:r>
            <a:r>
              <a:rPr lang="en">
                <a:solidFill>
                  <a:schemeClr val="dk1"/>
                </a:solidFill>
              </a:rPr>
              <a:t>SD and VOD are given as inputs.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c9a244c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c9a244c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compare our predicted values for snow density, using the random forest model that includes VOD as a predictor variable.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c9a244c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c9a244c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we have our predicted VOD from our random forest model with snow density as a predictor.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c9a244c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ac9a244c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tried a Sequential DNN which had</a:t>
            </a:r>
            <a:r>
              <a:rPr lang="en">
                <a:solidFill>
                  <a:schemeClr val="dk1"/>
                </a:solidFill>
              </a:rPr>
              <a:t> 6 hidden layers and used relu as the activation function. In this network we can predict Snow Density and VOD together. </a:t>
            </a:r>
            <a:endParaRPr>
              <a:solidFill>
                <a:schemeClr val="dk1"/>
              </a:solidFill>
            </a:endParaRPr>
          </a:p>
          <a:p>
            <a:pPr indent="0" lvl="0" marL="0" rtl="0" algn="l">
              <a:spcBef>
                <a:spcPts val="0"/>
              </a:spcBef>
              <a:spcAft>
                <a:spcPts val="0"/>
              </a:spcAft>
              <a:buNone/>
            </a:pPr>
            <a:r>
              <a:rPr lang="en"/>
              <a:t>This DNN</a:t>
            </a:r>
            <a:r>
              <a:rPr lang="en"/>
              <a:t> performed better when i/p variables were standardized. Also, we </a:t>
            </a:r>
            <a:r>
              <a:rPr lang="en"/>
              <a:t>achieved</a:t>
            </a:r>
            <a:r>
              <a:rPr lang="en"/>
              <a:t> slightly better results for SD than our previous models.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c9a244c9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c9a244c9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snow density predictions from our DNN with </a:t>
            </a:r>
            <a:r>
              <a:rPr lang="en">
                <a:solidFill>
                  <a:schemeClr val="dk1"/>
                </a:solidFill>
              </a:rPr>
              <a:t>standardized inputs</a:t>
            </a:r>
            <a:r>
              <a:rPr lang="en"/>
              <a:t>, as </a:t>
            </a:r>
            <a:r>
              <a:rPr lang="en"/>
              <a:t>compared</a:t>
            </a:r>
            <a:r>
              <a:rPr lang="en"/>
              <a:t> to ground truth on the left.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cd0682f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cd0682f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outline of our presentation will be as follows, we will start with a quick refresher introduction of the project, followed by the datasets which we will be using and the preprocessing steps which we took to prepare our data for the 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tried 4 models so far, Ridge regression, Decision Trees, Random forest and DNN and we compare the performance of all these 4 models in establishing the relationship between our input and output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conclude this presentation by stating our future plan of this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c9a244c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c9a244c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t>
            </a:r>
            <a:r>
              <a:rPr lang="en">
                <a:solidFill>
                  <a:schemeClr val="dk1"/>
                </a:solidFill>
              </a:rPr>
              <a:t>the VOD predictions from our DNN with standardized inputs.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c9a244c9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ac9a244c9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solidFill>
                  <a:srgbClr val="595959"/>
                </a:solidFill>
              </a:rPr>
              <a:t>So to summarize, our goal at this stage of the project was to d</a:t>
            </a:r>
            <a:r>
              <a:rPr lang="en">
                <a:solidFill>
                  <a:srgbClr val="595959"/>
                </a:solidFill>
              </a:rPr>
              <a:t>etermine the best model which could establish relationship between our input and output parameters for Snow Density and VOD. Based on our results, the dense neural network performed best for predicting Snow Density, and the random forest performed best for predicting VOD.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cd0682f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cd0682f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was to get a snow density RMSE below </a:t>
            </a:r>
            <a:r>
              <a:rPr lang="en"/>
              <a:t>30 kg/m^3</a:t>
            </a:r>
            <a:r>
              <a:rPr lang="en"/>
              <a:t>, which we have just </a:t>
            </a:r>
            <a:r>
              <a:rPr lang="en"/>
              <a:t>achieved</a:t>
            </a:r>
            <a:r>
              <a:rPr lang="en"/>
              <a:t> with our highest performing model. We found that non-linear methods worked well, and the linear Ridge Regression model was ill-suited for this task. By employing an ensemble method we were able to increase the performance of our random forest model, and we may employ this </a:t>
            </a:r>
            <a:r>
              <a:rPr lang="en"/>
              <a:t>strategy</a:t>
            </a:r>
            <a:r>
              <a:rPr lang="en"/>
              <a:t> again in the future. Our DNN model can predict both Snow Density and VOD </a:t>
            </a:r>
            <a:r>
              <a:rPr lang="en"/>
              <a:t>simultaneously</a:t>
            </a:r>
            <a:r>
              <a:rPr lang="en"/>
              <a:t>, although it is not the best performing model for VOD, this is still a </a:t>
            </a:r>
            <a:r>
              <a:rPr lang="en"/>
              <a:t>desirable</a:t>
            </a:r>
            <a:r>
              <a:rPr lang="en"/>
              <a:t> </a:t>
            </a:r>
            <a:r>
              <a:rPr lang="en"/>
              <a:t>trait and we are working to increase model performance for VOD.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cd0682f9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9cd0682f9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solidFill>
                  <a:srgbClr val="595959"/>
                </a:solidFill>
              </a:rPr>
              <a:t>In the process of </a:t>
            </a:r>
            <a:r>
              <a:rPr lang="en">
                <a:solidFill>
                  <a:srgbClr val="595959"/>
                </a:solidFill>
              </a:rPr>
              <a:t>developing</a:t>
            </a:r>
            <a:r>
              <a:rPr lang="en">
                <a:solidFill>
                  <a:srgbClr val="595959"/>
                </a:solidFill>
              </a:rPr>
              <a:t> our models, we realized that we would be able to predict VOD in areas beyond the presence of our data.  - (read slide)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cd0682f9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cd0682f9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future works we would like to employ more neural networks, to build off of the success of our deep neural network. We </a:t>
            </a:r>
            <a:r>
              <a:rPr lang="en"/>
              <a:t>would</a:t>
            </a:r>
            <a:r>
              <a:rPr lang="en"/>
              <a:t> like to employ convolutional neural networks to better understand spatial relationships between attributes, and LSTM to take advantage of temporal relationships. We also have a physics based model that we can employ for </a:t>
            </a:r>
            <a:r>
              <a:rPr lang="en"/>
              <a:t>knowledge</a:t>
            </a:r>
            <a:r>
              <a:rPr lang="en"/>
              <a:t> guided ML, and can start </a:t>
            </a:r>
            <a:r>
              <a:rPr lang="en"/>
              <a:t>comparing</a:t>
            </a:r>
            <a:r>
              <a:rPr lang="en"/>
              <a:t> our predictions with ground truth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c704e90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c704e90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cd0682f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9cd0682f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as a quick refresher, Our project is </a:t>
            </a:r>
            <a:r>
              <a:rPr lang="en">
                <a:solidFill>
                  <a:schemeClr val="dk1"/>
                </a:solidFill>
              </a:rPr>
              <a:t>utilizing</a:t>
            </a:r>
            <a:r>
              <a:rPr lang="en">
                <a:solidFill>
                  <a:schemeClr val="dk1"/>
                </a:solidFill>
              </a:rPr>
              <a:t> data collected from the SMAP </a:t>
            </a:r>
            <a:r>
              <a:rPr lang="en">
                <a:solidFill>
                  <a:schemeClr val="dk1"/>
                </a:solidFill>
              </a:rPr>
              <a:t>satellite.</a:t>
            </a:r>
            <a:r>
              <a:rPr lang="en">
                <a:solidFill>
                  <a:schemeClr val="dk1"/>
                </a:solidFill>
              </a:rPr>
              <a:t>. </a:t>
            </a:r>
            <a:r>
              <a:rPr lang="en">
                <a:solidFill>
                  <a:srgbClr val="595959"/>
                </a:solidFill>
              </a:rPr>
              <a:t>Soil emits a signal received by the satellite. Snow refracts this signal, with higher density changing the angle more acutely. This influences the signal received by the satellite.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a:t>
            </a:r>
            <a:r>
              <a:rPr lang="en">
                <a:solidFill>
                  <a:schemeClr val="dk1"/>
                </a:solidFill>
              </a:rPr>
              <a:t>n this study we hypothesize that: </a:t>
            </a:r>
            <a:r>
              <a:rPr lang="en">
                <a:solidFill>
                  <a:srgbClr val="595959"/>
                </a:solidFill>
              </a:rPr>
              <a:t>Snow Density can be sensed in L-band. The rationale is that the dry snow is a low-loss medium in L-band i.e snow does not emit or absorb signal from the underlying soil, </a:t>
            </a:r>
            <a:r>
              <a:rPr lang="en">
                <a:solidFill>
                  <a:schemeClr val="dk1"/>
                </a:solidFill>
              </a:rPr>
              <a:t>but it still does affect the signal due to the phenomenon of refraction.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rgbClr val="595959"/>
                </a:solidFill>
              </a:rPr>
              <a:t>Hence the signal observed by the satellite will be sensitive to snow density.</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en">
                <a:solidFill>
                  <a:srgbClr val="595959"/>
                </a:solidFill>
              </a:rPr>
              <a:t>And this behaviour is simulated by the physics based model called 2 Stream Emission model.</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9cd0682f9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9cd0682f9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We are attempting to directly address these problems by </a:t>
            </a:r>
            <a:r>
              <a:rPr lang="en"/>
              <a:t>utilizing</a:t>
            </a:r>
            <a:r>
              <a:rPr lang="en"/>
              <a:t> SMAP data to predict VOD and snow density based on features that can be collected globally, and therefore produce the first global estimates of VOD and faster, more efficient snow density estimation.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c276558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c276558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be using this inverse model framework to predict snow density and VOD, </a:t>
            </a:r>
            <a:r>
              <a:rPr lang="en">
                <a:solidFill>
                  <a:schemeClr val="dk1"/>
                </a:solidFill>
              </a:rPr>
              <a:t>utilizing</a:t>
            </a:r>
            <a:r>
              <a:rPr lang="en">
                <a:solidFill>
                  <a:schemeClr val="dk1"/>
                </a:solidFill>
              </a:rPr>
              <a:t> i</a:t>
            </a:r>
            <a:r>
              <a:rPr lang="en">
                <a:solidFill>
                  <a:schemeClr val="dk1"/>
                </a:solidFill>
              </a:rPr>
              <a:t>nput parameters given the observations from the satellite and a priori information for all other parameters.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aim to solve this inverse problem framework using Deep Learning Techniques.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cd0682f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cd0682f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the raw satellite data which includes the brightness temperature sensed by the SMAP satellite and the </a:t>
            </a:r>
            <a:r>
              <a:rPr lang="en"/>
              <a:t>corresponding</a:t>
            </a:r>
            <a:r>
              <a:rPr lang="en"/>
              <a:t> processed pixels.</a:t>
            </a:r>
            <a:endParaRPr/>
          </a:p>
          <a:p>
            <a:pPr indent="0" lvl="0" marL="0" rtl="0" algn="l">
              <a:spcBef>
                <a:spcPts val="0"/>
              </a:spcBef>
              <a:spcAft>
                <a:spcPts val="0"/>
              </a:spcAft>
              <a:buNone/>
            </a:pPr>
            <a:r>
              <a:rPr lang="en"/>
              <a:t>The raw data in the left was cleaned to include only those areas that included snow cover. Pixels with missing data were removed, and time period was limited to 2019 for our training set, and 2020 for our test set. Here we see three variables pictured: Ground temperature, and the two polarized bands of brightness temperature.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c276558e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ac276558e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a:t>
            </a:r>
            <a:r>
              <a:rPr lang="en"/>
              <a:t>these</a:t>
            </a:r>
            <a:r>
              <a:rPr lang="en"/>
              <a:t> selected pixels, static input </a:t>
            </a:r>
            <a:r>
              <a:rPr lang="en"/>
              <a:t>parameters</a:t>
            </a:r>
            <a:r>
              <a:rPr lang="en"/>
              <a:t> were also added to our data set, to augment the dynamic inputs collected by SMAP. So, the final dataset included both static and dynamic variables for each location and time. This data set was used to predict both snow density and VOD variables as shown in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9cd0682f9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9cd0682f9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first stage of our project has been on searching for the best performing model types for our problem. We have made 4 models based on those used in the literature: ridge regression, decision trees, random forest, and deep neural networks. We cleaned data to remove NANs and used the entire global set from 2019 as train and validate, and the 2020 data as test.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764c1dc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764c1dc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tried Ridge regression - a </a:t>
            </a:r>
            <a:r>
              <a:rPr lang="en"/>
              <a:t>linear</a:t>
            </a:r>
            <a:r>
              <a:rPr lang="en"/>
              <a:t> modeling technique, differing from linear regression only in the presence of an additional </a:t>
            </a:r>
            <a:r>
              <a:rPr lang="en"/>
              <a:t>weighting</a:t>
            </a:r>
            <a:r>
              <a:rPr lang="en"/>
              <a:t> coefficient designed to prevent overfitting. Based on the physical model, snow density estimation from our </a:t>
            </a:r>
            <a:r>
              <a:rPr lang="en"/>
              <a:t>parameters</a:t>
            </a:r>
            <a:r>
              <a:rPr lang="en"/>
              <a:t> is not a linear process, and our model did not perform well. We used SHAP feature analysis to clarify which features the model was using most heavily in it’s predictions, however, </a:t>
            </a:r>
            <a:r>
              <a:rPr lang="en">
                <a:solidFill>
                  <a:schemeClr val="dk1"/>
                </a:solidFill>
              </a:rPr>
              <a:t>SHAP was prohibitively computationally expensive for our more complex models.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9" name="Shape 9"/>
        <p:cNvGrpSpPr/>
        <p:nvPr/>
      </p:nvGrpSpPr>
      <p:grpSpPr>
        <a:xfrm>
          <a:off x="0" y="0"/>
          <a:ext cx="0" cy="0"/>
          <a:chOff x="0" y="0"/>
          <a:chExt cx="0" cy="0"/>
        </a:xfrm>
      </p:grpSpPr>
      <p:sp>
        <p:nvSpPr>
          <p:cNvPr id="10" name="Google Shape;10;p2"/>
          <p:cNvSpPr txBox="1"/>
          <p:nvPr>
            <p:ph type="ctrTitle"/>
          </p:nvPr>
        </p:nvSpPr>
        <p:spPr>
          <a:xfrm>
            <a:off x="685800" y="590550"/>
            <a:ext cx="80010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solidFill>
                  <a:srgbClr val="7A0019"/>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 name="Google Shape;11;p2"/>
          <p:cNvSpPr txBox="1"/>
          <p:nvPr>
            <p:ph idx="1" type="body"/>
          </p:nvPr>
        </p:nvSpPr>
        <p:spPr>
          <a:xfrm>
            <a:off x="685800" y="2190750"/>
            <a:ext cx="8001000" cy="457200"/>
          </a:xfrm>
          <a:prstGeom prst="rect">
            <a:avLst/>
          </a:prstGeom>
          <a:noFill/>
          <a:ln>
            <a:noFill/>
          </a:ln>
        </p:spPr>
        <p:txBody>
          <a:bodyPr anchorCtr="0" anchor="t" bIns="34275" lIns="68575" spcFirstLastPara="1" rIns="68575" wrap="square" tIns="34275">
            <a:noAutofit/>
          </a:bodyPr>
          <a:lstStyle>
            <a:lvl1pPr indent="-228600" lvl="0" marL="457200" algn="l">
              <a:spcBef>
                <a:spcPts val="360"/>
              </a:spcBef>
              <a:spcAft>
                <a:spcPts val="0"/>
              </a:spcAft>
              <a:buSzPts val="1800"/>
              <a:buFont typeface="Arial"/>
              <a:buNone/>
              <a:defRPr sz="1800">
                <a:solidFill>
                  <a:srgbClr val="595959"/>
                </a:solidFill>
              </a:defRPr>
            </a:lvl1pPr>
            <a:lvl2pPr indent="-228600" lvl="1" marL="914400" algn="l">
              <a:spcBef>
                <a:spcPts val="360"/>
              </a:spcBef>
              <a:spcAft>
                <a:spcPts val="0"/>
              </a:spcAft>
              <a:buSzPts val="1800"/>
              <a:buFont typeface="Arial"/>
              <a:buNone/>
              <a:defRPr sz="1800">
                <a:solidFill>
                  <a:srgbClr val="FFFFFF"/>
                </a:solidFill>
              </a:defRPr>
            </a:lvl2pPr>
            <a:lvl3pPr indent="-228600" lvl="2" marL="1371600" algn="l">
              <a:spcBef>
                <a:spcPts val="360"/>
              </a:spcBef>
              <a:spcAft>
                <a:spcPts val="0"/>
              </a:spcAft>
              <a:buSzPts val="1800"/>
              <a:buFont typeface="Arial"/>
              <a:buNone/>
              <a:defRPr sz="1800">
                <a:solidFill>
                  <a:srgbClr val="FFFFFF"/>
                </a:solidFill>
              </a:defRPr>
            </a:lvl3pPr>
            <a:lvl4pPr indent="-228600" lvl="3" marL="1828800" algn="l">
              <a:spcBef>
                <a:spcPts val="360"/>
              </a:spcBef>
              <a:spcAft>
                <a:spcPts val="0"/>
              </a:spcAft>
              <a:buSzPts val="1800"/>
              <a:buFont typeface="Arial"/>
              <a:buNone/>
              <a:defRPr sz="1800">
                <a:solidFill>
                  <a:srgbClr val="FFFFFF"/>
                </a:solidFill>
              </a:defRPr>
            </a:lvl4pPr>
            <a:lvl5pPr indent="-228600" lvl="4" marL="2286000" algn="l">
              <a:spcBef>
                <a:spcPts val="360"/>
              </a:spcBef>
              <a:spcAft>
                <a:spcPts val="0"/>
              </a:spcAft>
              <a:buSzPts val="1800"/>
              <a:buFont typeface="Arial"/>
              <a:buNone/>
              <a:defRPr sz="18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 name="Google Shape;12;p2"/>
          <p:cNvSpPr txBox="1"/>
          <p:nvPr>
            <p:ph idx="2" type="body"/>
          </p:nvPr>
        </p:nvSpPr>
        <p:spPr>
          <a:xfrm>
            <a:off x="685800" y="2647950"/>
            <a:ext cx="8001000" cy="381000"/>
          </a:xfrm>
          <a:prstGeom prst="rect">
            <a:avLst/>
          </a:prstGeom>
          <a:noFill/>
          <a:ln>
            <a:noFill/>
          </a:ln>
        </p:spPr>
        <p:txBody>
          <a:bodyPr anchorCtr="0" anchor="t" bIns="34275" lIns="68575" spcFirstLastPara="1" rIns="68575" wrap="square" tIns="34275">
            <a:noAutofit/>
          </a:bodyPr>
          <a:lstStyle>
            <a:lvl1pPr indent="-228600" lvl="0" marL="457200" algn="l">
              <a:spcBef>
                <a:spcPts val="240"/>
              </a:spcBef>
              <a:spcAft>
                <a:spcPts val="0"/>
              </a:spcAft>
              <a:buSzPts val="1200"/>
              <a:buFont typeface="Arial"/>
              <a:buNone/>
              <a:defRPr sz="1200">
                <a:solidFill>
                  <a:srgbClr val="595959"/>
                </a:solidFill>
              </a:defRPr>
            </a:lvl1pPr>
            <a:lvl2pPr indent="-228600" lvl="1" marL="914400" algn="l">
              <a:spcBef>
                <a:spcPts val="240"/>
              </a:spcBef>
              <a:spcAft>
                <a:spcPts val="0"/>
              </a:spcAft>
              <a:buSzPts val="1200"/>
              <a:buFont typeface="Arial"/>
              <a:buNone/>
              <a:defRPr sz="1200">
                <a:solidFill>
                  <a:srgbClr val="FFFFFF"/>
                </a:solidFill>
              </a:defRPr>
            </a:lvl2pPr>
            <a:lvl3pPr indent="-228600" lvl="2" marL="1371600" algn="l">
              <a:spcBef>
                <a:spcPts val="240"/>
              </a:spcBef>
              <a:spcAft>
                <a:spcPts val="0"/>
              </a:spcAft>
              <a:buSzPts val="1200"/>
              <a:buFont typeface="Arial"/>
              <a:buNone/>
              <a:defRPr sz="1200">
                <a:solidFill>
                  <a:srgbClr val="FFFFFF"/>
                </a:solidFill>
              </a:defRPr>
            </a:lvl3pPr>
            <a:lvl4pPr indent="-228600" lvl="3" marL="1828800" algn="l">
              <a:spcBef>
                <a:spcPts val="240"/>
              </a:spcBef>
              <a:spcAft>
                <a:spcPts val="0"/>
              </a:spcAft>
              <a:buSzPts val="1200"/>
              <a:buFont typeface="Arial"/>
              <a:buNone/>
              <a:defRPr sz="1200">
                <a:solidFill>
                  <a:srgbClr val="FFFFFF"/>
                </a:solidFill>
              </a:defRPr>
            </a:lvl4pPr>
            <a:lvl5pPr indent="-228600" lvl="4" marL="2286000" algn="l">
              <a:spcBef>
                <a:spcPts val="240"/>
              </a:spcBef>
              <a:spcAft>
                <a:spcPts val="0"/>
              </a:spcAft>
              <a:buSzPts val="1200"/>
              <a:buFont typeface="Arial"/>
              <a:buNone/>
              <a:defRPr sz="12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descr="/Users/ranja/Documents/5-resources/ppt/2018 ppt-with R/new/working files/graphics_HD-title-maroon.png" id="13" name="Google Shape;13;p2"/>
          <p:cNvPicPr preferRelativeResize="0"/>
          <p:nvPr/>
        </p:nvPicPr>
        <p:blipFill rotWithShape="1">
          <a:blip r:embed="rId2">
            <a:alphaModFix/>
          </a:blip>
          <a:srcRect b="0" l="0" r="0" t="0"/>
          <a:stretch/>
        </p:blipFill>
        <p:spPr>
          <a:xfrm>
            <a:off x="0" y="3760470"/>
            <a:ext cx="9143996" cy="13830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1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11"/>
          <p:cNvSpPr txBox="1"/>
          <p:nvPr>
            <p:ph idx="1" type="body"/>
          </p:nvPr>
        </p:nvSpPr>
        <p:spPr>
          <a:xfrm rot="5400000">
            <a:off x="3086100" y="-1085850"/>
            <a:ext cx="2971800" cy="7772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12"/>
          <p:cNvSpPr txBox="1"/>
          <p:nvPr>
            <p:ph type="title"/>
          </p:nvPr>
        </p:nvSpPr>
        <p:spPr>
          <a:xfrm rot="5400000">
            <a:off x="5457900" y="1285800"/>
            <a:ext cx="4057500" cy="1943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12"/>
          <p:cNvSpPr txBox="1"/>
          <p:nvPr>
            <p:ph idx="1" type="body"/>
          </p:nvPr>
        </p:nvSpPr>
        <p:spPr>
          <a:xfrm rot="5400000">
            <a:off x="1495501" y="-581100"/>
            <a:ext cx="4057500" cy="56769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13"/>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 name="Google Shape;49;p13"/>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480"/>
              </a:spcBef>
              <a:spcAft>
                <a:spcPts val="0"/>
              </a:spcAft>
              <a:buSzPts val="2800"/>
              <a:buNone/>
              <a:defRPr sz="2800"/>
            </a:lvl1pPr>
            <a:lvl2pPr lvl="1" rtl="0" algn="ctr">
              <a:lnSpc>
                <a:spcPct val="100000"/>
              </a:lnSpc>
              <a:spcBef>
                <a:spcPts val="42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81000" lvl="0" marL="457200" rtl="0">
              <a:spcBef>
                <a:spcPts val="480"/>
              </a:spcBef>
              <a:spcAft>
                <a:spcPts val="0"/>
              </a:spcAft>
              <a:buSzPts val="2400"/>
              <a:buChar char="•"/>
              <a:defRPr/>
            </a:lvl1pPr>
            <a:lvl2pPr indent="-361950" lvl="1" marL="914400" rtl="0">
              <a:spcBef>
                <a:spcPts val="420"/>
              </a:spcBef>
              <a:spcAft>
                <a:spcPts val="0"/>
              </a:spcAft>
              <a:buSzPts val="2100"/>
              <a:buChar char="–"/>
              <a:defRPr/>
            </a:lvl2pPr>
            <a:lvl3pPr indent="-342900" lvl="2" marL="1371600" rtl="0">
              <a:spcBef>
                <a:spcPts val="360"/>
              </a:spcBef>
              <a:spcAft>
                <a:spcPts val="0"/>
              </a:spcAft>
              <a:buSzPts val="1800"/>
              <a:buChar char="•"/>
              <a:defRPr/>
            </a:lvl3pPr>
            <a:lvl4pPr indent="-323850" lvl="3" marL="1828800" rtl="0">
              <a:spcBef>
                <a:spcPts val="300"/>
              </a:spcBef>
              <a:spcAft>
                <a:spcPts val="0"/>
              </a:spcAft>
              <a:buSzPts val="1500"/>
              <a:buChar char="–"/>
              <a:defRPr/>
            </a:lvl4pPr>
            <a:lvl5pPr indent="-323850" lvl="4" marL="2286000" rtl="0">
              <a:spcBef>
                <a:spcPts val="300"/>
              </a:spcBef>
              <a:spcAft>
                <a:spcPts val="0"/>
              </a:spcAft>
              <a:buSzPts val="15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 name="Google Shape;16;p3"/>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3305179"/>
            <a:ext cx="7772400" cy="10215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400"/>
              <a:buNone/>
              <a:defRPr b="0" i="0" sz="3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Font typeface="Arial"/>
              <a:buNone/>
              <a:defRPr sz="15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2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228600" lvl="5" marL="2743200" algn="l">
              <a:spcBef>
                <a:spcPts val="220"/>
              </a:spcBef>
              <a:spcAft>
                <a:spcPts val="0"/>
              </a:spcAft>
              <a:buSzPts val="1100"/>
              <a:buFont typeface="Arial"/>
              <a:buNone/>
              <a:defRPr sz="1100"/>
            </a:lvl6pPr>
            <a:lvl7pPr indent="-228600" lvl="6" marL="3200400" algn="l">
              <a:spcBef>
                <a:spcPts val="220"/>
              </a:spcBef>
              <a:spcAft>
                <a:spcPts val="0"/>
              </a:spcAft>
              <a:buSzPts val="1100"/>
              <a:buFont typeface="Arial"/>
              <a:buNone/>
              <a:defRPr sz="1100"/>
            </a:lvl7pPr>
            <a:lvl8pPr indent="-228600" lvl="7" marL="3657600" algn="l">
              <a:spcBef>
                <a:spcPts val="220"/>
              </a:spcBef>
              <a:spcAft>
                <a:spcPts val="0"/>
              </a:spcAft>
              <a:buSzPts val="1100"/>
              <a:buFont typeface="Arial"/>
              <a:buNone/>
              <a:defRPr sz="1100"/>
            </a:lvl8pPr>
            <a:lvl9pPr indent="-228600" lvl="8" marL="4114800" algn="l">
              <a:spcBef>
                <a:spcPts val="220"/>
              </a:spcBef>
              <a:spcAft>
                <a:spcPts val="0"/>
              </a:spcAft>
              <a:buSzPts val="1100"/>
              <a:buFont typeface="Arial"/>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
          <p:cNvSpPr txBox="1"/>
          <p:nvPr>
            <p:ph idx="1" type="body"/>
          </p:nvPr>
        </p:nvSpPr>
        <p:spPr>
          <a:xfrm>
            <a:off x="6858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
        <p:nvSpPr>
          <p:cNvPr id="24" name="Google Shape;24;p6"/>
          <p:cNvSpPr txBox="1"/>
          <p:nvPr>
            <p:ph idx="2" type="body"/>
          </p:nvPr>
        </p:nvSpPr>
        <p:spPr>
          <a:xfrm>
            <a:off x="46482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 name="Shape 25"/>
        <p:cNvGrpSpPr/>
        <p:nvPr/>
      </p:nvGrpSpPr>
      <p:grpSpPr>
        <a:xfrm>
          <a:off x="0" y="0"/>
          <a:ext cx="0" cy="0"/>
          <a:chOff x="0" y="0"/>
          <a:chExt cx="0" cy="0"/>
        </a:xfrm>
      </p:grpSpPr>
      <p:sp>
        <p:nvSpPr>
          <p:cNvPr id="26" name="Google Shape;26;p7"/>
          <p:cNvSpPr txBox="1"/>
          <p:nvPr>
            <p:ph type="title"/>
          </p:nvPr>
        </p:nvSpPr>
        <p:spPr>
          <a:xfrm>
            <a:off x="457200" y="205979"/>
            <a:ext cx="82296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7"/>
          <p:cNvSpPr txBox="1"/>
          <p:nvPr>
            <p:ph idx="1" type="body"/>
          </p:nvPr>
        </p:nvSpPr>
        <p:spPr>
          <a:xfrm>
            <a:off x="457200" y="1151338"/>
            <a:ext cx="40401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28" name="Google Shape;28;p7"/>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
        <p:nvSpPr>
          <p:cNvPr id="29" name="Google Shape;29;p7"/>
          <p:cNvSpPr txBox="1"/>
          <p:nvPr>
            <p:ph idx="3" type="body"/>
          </p:nvPr>
        </p:nvSpPr>
        <p:spPr>
          <a:xfrm>
            <a:off x="4645027" y="1151338"/>
            <a:ext cx="40419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30" name="Google Shape;30;p7"/>
          <p:cNvSpPr txBox="1"/>
          <p:nvPr>
            <p:ph idx="4" type="body"/>
          </p:nvPr>
        </p:nvSpPr>
        <p:spPr>
          <a:xfrm>
            <a:off x="4645027" y="1631156"/>
            <a:ext cx="40419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9"/>
          <p:cNvSpPr txBox="1"/>
          <p:nvPr>
            <p:ph type="title"/>
          </p:nvPr>
        </p:nvSpPr>
        <p:spPr>
          <a:xfrm>
            <a:off x="457204" y="204790"/>
            <a:ext cx="3008400" cy="8715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9"/>
          <p:cNvSpPr txBox="1"/>
          <p:nvPr>
            <p:ph idx="1" type="body"/>
          </p:nvPr>
        </p:nvSpPr>
        <p:spPr>
          <a:xfrm>
            <a:off x="3575050" y="204792"/>
            <a:ext cx="5111700" cy="4389900"/>
          </a:xfrm>
          <a:prstGeom prst="rect">
            <a:avLst/>
          </a:prstGeom>
          <a:noFill/>
          <a:ln>
            <a:noFill/>
          </a:ln>
        </p:spPr>
        <p:txBody>
          <a:bodyPr anchorCtr="0" anchor="t" bIns="34275" lIns="68575" spcFirstLastPara="1" rIns="68575" wrap="square" tIns="34275">
            <a:noAutofit/>
          </a:bodyPr>
          <a:lstStyle>
            <a:lvl1pPr indent="-381000" lvl="0" marL="457200" algn="l">
              <a:spcBef>
                <a:spcPts val="480"/>
              </a:spcBef>
              <a:spcAft>
                <a:spcPts val="0"/>
              </a:spcAft>
              <a:buSzPts val="2400"/>
              <a:buFont typeface="Arial"/>
              <a:buChar char="•"/>
              <a:defRPr sz="2400"/>
            </a:lvl1pPr>
            <a:lvl2pPr indent="-361950" lvl="1" marL="914400" algn="l">
              <a:spcBef>
                <a:spcPts val="420"/>
              </a:spcBef>
              <a:spcAft>
                <a:spcPts val="0"/>
              </a:spcAft>
              <a:buSzPts val="2100"/>
              <a:buFont typeface="Arial"/>
              <a:buChar char="–"/>
              <a:defRPr sz="2100"/>
            </a:lvl2pPr>
            <a:lvl3pPr indent="-342900" lvl="2" marL="1371600" algn="l">
              <a:spcBef>
                <a:spcPts val="360"/>
              </a:spcBef>
              <a:spcAft>
                <a:spcPts val="0"/>
              </a:spcAft>
              <a:buSzPts val="1800"/>
              <a:buFont typeface="Arial"/>
              <a:buChar char="•"/>
              <a:defRPr sz="1800"/>
            </a:lvl3pPr>
            <a:lvl4pPr indent="-323850" lvl="3" marL="1828800" algn="l">
              <a:spcBef>
                <a:spcPts val="300"/>
              </a:spcBef>
              <a:spcAft>
                <a:spcPts val="0"/>
              </a:spcAft>
              <a:buSzPts val="1500"/>
              <a:buFont typeface="Arial"/>
              <a:buChar char="–"/>
              <a:defRPr sz="1500"/>
            </a:lvl4pPr>
            <a:lvl5pPr indent="-323850" lvl="4" marL="2286000" algn="l">
              <a:spcBef>
                <a:spcPts val="300"/>
              </a:spcBef>
              <a:spcAft>
                <a:spcPts val="0"/>
              </a:spcAft>
              <a:buSzPts val="1500"/>
              <a:buFont typeface="Arial"/>
              <a:buChar char="»"/>
              <a:defRPr sz="1500"/>
            </a:lvl5pPr>
            <a:lvl6pPr indent="-323850" lvl="5" marL="2743200" algn="l">
              <a:spcBef>
                <a:spcPts val="300"/>
              </a:spcBef>
              <a:spcAft>
                <a:spcPts val="0"/>
              </a:spcAft>
              <a:buSzPts val="1500"/>
              <a:buFont typeface="Arial"/>
              <a:buChar char="»"/>
              <a:defRPr sz="1500"/>
            </a:lvl6pPr>
            <a:lvl7pPr indent="-323850" lvl="6" marL="3200400" algn="l">
              <a:spcBef>
                <a:spcPts val="300"/>
              </a:spcBef>
              <a:spcAft>
                <a:spcPts val="0"/>
              </a:spcAft>
              <a:buSzPts val="1500"/>
              <a:buFont typeface="Arial"/>
              <a:buChar char="»"/>
              <a:defRPr sz="1500"/>
            </a:lvl7pPr>
            <a:lvl8pPr indent="-323850" lvl="7" marL="3657600" algn="l">
              <a:spcBef>
                <a:spcPts val="300"/>
              </a:spcBef>
              <a:spcAft>
                <a:spcPts val="0"/>
              </a:spcAft>
              <a:buSzPts val="1500"/>
              <a:buFont typeface="Arial"/>
              <a:buChar char="»"/>
              <a:defRPr sz="1500"/>
            </a:lvl8pPr>
            <a:lvl9pPr indent="-323850" lvl="8" marL="4114800" algn="l">
              <a:spcBef>
                <a:spcPts val="300"/>
              </a:spcBef>
              <a:spcAft>
                <a:spcPts val="0"/>
              </a:spcAft>
              <a:buSzPts val="1500"/>
              <a:buFont typeface="Arial"/>
              <a:buChar char="»"/>
              <a:defRPr sz="1500"/>
            </a:lvl9pPr>
          </a:lstStyle>
          <a:p/>
        </p:txBody>
      </p:sp>
      <p:sp>
        <p:nvSpPr>
          <p:cNvPr id="36" name="Google Shape;36;p9"/>
          <p:cNvSpPr txBox="1"/>
          <p:nvPr>
            <p:ph idx="2" type="body"/>
          </p:nvPr>
        </p:nvSpPr>
        <p:spPr>
          <a:xfrm>
            <a:off x="457204" y="1076328"/>
            <a:ext cx="3008400" cy="35184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10"/>
          <p:cNvSpPr txBox="1"/>
          <p:nvPr>
            <p:ph type="title"/>
          </p:nvPr>
        </p:nvSpPr>
        <p:spPr>
          <a:xfrm>
            <a:off x="1792288" y="3600453"/>
            <a:ext cx="54864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10"/>
          <p:cNvSpPr/>
          <p:nvPr>
            <p:ph idx="2" type="pic"/>
          </p:nvPr>
        </p:nvSpPr>
        <p:spPr>
          <a:xfrm>
            <a:off x="1792288" y="459581"/>
            <a:ext cx="5486400" cy="3086100"/>
          </a:xfrm>
          <a:prstGeom prst="rect">
            <a:avLst/>
          </a:prstGeom>
          <a:noFill/>
          <a:ln>
            <a:noFill/>
          </a:ln>
        </p:spPr>
      </p:sp>
      <p:sp>
        <p:nvSpPr>
          <p:cNvPr id="40" name="Google Shape;40;p10"/>
          <p:cNvSpPr txBox="1"/>
          <p:nvPr>
            <p:ph idx="1" type="body"/>
          </p:nvPr>
        </p:nvSpPr>
        <p:spPr>
          <a:xfrm>
            <a:off x="1792288" y="4025506"/>
            <a:ext cx="5486400" cy="6036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3300" u="none" cap="none" strike="noStrike">
                <a:solidFill>
                  <a:srgbClr val="7A0019"/>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2pPr>
            <a:lvl3pPr lvl="2"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3pPr>
            <a:lvl4pPr lvl="3"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4pPr>
            <a:lvl5pPr lvl="4"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5pPr>
            <a:lvl6pPr lvl="5"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9pPr>
          </a:lstStyle>
          <a:p/>
        </p:txBody>
      </p:sp>
      <p:sp>
        <p:nvSpPr>
          <p:cNvPr id="7" name="Google Shape;7;p1"/>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480"/>
              </a:spcBef>
              <a:spcAft>
                <a:spcPts val="0"/>
              </a:spcAft>
              <a:buClr>
                <a:srgbClr val="7A0019"/>
              </a:buClr>
              <a:buSzPts val="2400"/>
              <a:buFont typeface="Arial"/>
              <a:buChar char="•"/>
              <a:defRPr b="0" i="0" sz="2400" u="none" cap="none" strike="noStrike">
                <a:solidFill>
                  <a:srgbClr val="595959"/>
                </a:solidFill>
                <a:latin typeface="Arial"/>
                <a:ea typeface="Arial"/>
                <a:cs typeface="Arial"/>
                <a:sym typeface="Arial"/>
              </a:defRPr>
            </a:lvl1pPr>
            <a:lvl2pPr indent="-361950" lvl="1" marL="914400" marR="0" rtl="0" algn="l">
              <a:spcBef>
                <a:spcPts val="420"/>
              </a:spcBef>
              <a:spcAft>
                <a:spcPts val="0"/>
              </a:spcAft>
              <a:buClr>
                <a:srgbClr val="7A0019"/>
              </a:buClr>
              <a:buSzPts val="2100"/>
              <a:buFont typeface="Arial"/>
              <a:buChar char="–"/>
              <a:defRPr b="0" i="0" sz="2100" u="none" cap="none" strike="noStrike">
                <a:solidFill>
                  <a:srgbClr val="595959"/>
                </a:solidFill>
                <a:latin typeface="Arial"/>
                <a:ea typeface="Arial"/>
                <a:cs typeface="Arial"/>
                <a:sym typeface="Arial"/>
              </a:defRPr>
            </a:lvl2pPr>
            <a:lvl3pPr indent="-342900" lvl="2" marL="1371600" marR="0" rtl="0" algn="l">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3pPr>
            <a:lvl4pPr indent="-323850" lvl="3" marL="18288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4pPr>
            <a:lvl5pPr indent="-323850" lvl="4" marL="22860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5pPr>
            <a:lvl6pPr indent="-323850" lvl="5" marL="27432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Users/ranja/Documents/5-resources/ppt/2018 ppt-with R/new/working files/graphics_HD-M-maroon.png" id="8" name="Google Shape;8;p1"/>
          <p:cNvPicPr preferRelativeResize="0"/>
          <p:nvPr/>
        </p:nvPicPr>
        <p:blipFill rotWithShape="1">
          <a:blip r:embed="rId1">
            <a:alphaModFix/>
          </a:blip>
          <a:srcRect b="0" l="0" r="0" t="0"/>
          <a:stretch/>
        </p:blipFill>
        <p:spPr>
          <a:xfrm>
            <a:off x="0" y="4852035"/>
            <a:ext cx="9144001" cy="2914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jp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txBox="1"/>
          <p:nvPr>
            <p:ph type="ctrTitle"/>
          </p:nvPr>
        </p:nvSpPr>
        <p:spPr>
          <a:xfrm>
            <a:off x="205108" y="629100"/>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900"/>
              <a:t>INTERIM project status of Passive Microwave Retrieval of Snow Density and VOD using SMAP Satellite observations</a:t>
            </a:r>
            <a:endParaRPr sz="3900"/>
          </a:p>
        </p:txBody>
      </p:sp>
      <p:sp>
        <p:nvSpPr>
          <p:cNvPr id="60" name="Google Shape;60;p15"/>
          <p:cNvSpPr txBox="1"/>
          <p:nvPr>
            <p:ph idx="1" type="subTitle"/>
          </p:nvPr>
        </p:nvSpPr>
        <p:spPr>
          <a:xfrm>
            <a:off x="107375" y="2620925"/>
            <a:ext cx="8520600" cy="7926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Clr>
                <a:schemeClr val="dk1"/>
              </a:buClr>
              <a:buSzPts val="1100"/>
              <a:buFont typeface="Arial"/>
              <a:buNone/>
            </a:pPr>
            <a:r>
              <a:rPr lang="en" sz="2517"/>
              <a:t>By Group 4 - Silas Kati, Divya Kumawat, Destiny Ziebol</a:t>
            </a:r>
            <a:endParaRPr sz="2517"/>
          </a:p>
          <a:p>
            <a:pPr indent="0" lvl="0" marL="0" rtl="0" algn="ctr">
              <a:spcBef>
                <a:spcPts val="480"/>
              </a:spcBef>
              <a:spcAft>
                <a:spcPts val="0"/>
              </a:spcAft>
              <a:buNone/>
            </a:pPr>
            <a:r>
              <a:t/>
            </a:r>
            <a:endParaRPr>
              <a:latin typeface="Times New Roman"/>
              <a:ea typeface="Times New Roman"/>
              <a:cs typeface="Times New Roman"/>
              <a:sym typeface="Times New Roman"/>
            </a:endParaRPr>
          </a:p>
        </p:txBody>
      </p:sp>
      <p:pic>
        <p:nvPicPr>
          <p:cNvPr id="61" name="Google Shape;61;p15"/>
          <p:cNvPicPr preferRelativeResize="0"/>
          <p:nvPr/>
        </p:nvPicPr>
        <p:blipFill>
          <a:blip r:embed="rId3">
            <a:alphaModFix/>
          </a:blip>
          <a:stretch>
            <a:fillRect/>
          </a:stretch>
        </p:blipFill>
        <p:spPr>
          <a:xfrm>
            <a:off x="350250" y="3044963"/>
            <a:ext cx="1773275" cy="1773275"/>
          </a:xfrm>
          <a:prstGeom prst="rect">
            <a:avLst/>
          </a:prstGeom>
          <a:noFill/>
          <a:ln>
            <a:noFill/>
          </a:ln>
        </p:spPr>
      </p:pic>
      <p:pic>
        <p:nvPicPr>
          <p:cNvPr id="62" name="Google Shape;62;p15"/>
          <p:cNvPicPr preferRelativeResize="0"/>
          <p:nvPr/>
        </p:nvPicPr>
        <p:blipFill>
          <a:blip r:embed="rId4">
            <a:alphaModFix/>
          </a:blip>
          <a:stretch>
            <a:fillRect/>
          </a:stretch>
        </p:blipFill>
        <p:spPr>
          <a:xfrm>
            <a:off x="3668937" y="3028513"/>
            <a:ext cx="1806150" cy="1806150"/>
          </a:xfrm>
          <a:prstGeom prst="rect">
            <a:avLst/>
          </a:prstGeom>
          <a:noFill/>
          <a:ln>
            <a:noFill/>
          </a:ln>
        </p:spPr>
      </p:pic>
      <p:pic>
        <p:nvPicPr>
          <p:cNvPr id="63" name="Google Shape;63;p15"/>
          <p:cNvPicPr preferRelativeResize="0"/>
          <p:nvPr/>
        </p:nvPicPr>
        <p:blipFill rotWithShape="1">
          <a:blip r:embed="rId5">
            <a:alphaModFix/>
          </a:blip>
          <a:srcRect b="14262" l="0" r="0" t="9343"/>
          <a:stretch/>
        </p:blipFill>
        <p:spPr>
          <a:xfrm>
            <a:off x="6890875" y="3028525"/>
            <a:ext cx="1773274" cy="18061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159" name="Google Shape;159;p24"/>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160" name="Google Shape;160;p24"/>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161" name="Google Shape;161;p24"/>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 (RR)</a:t>
            </a:r>
            <a:endParaRPr sz="1000"/>
          </a:p>
        </p:txBody>
      </p:sp>
      <p:sp>
        <p:nvSpPr>
          <p:cNvPr id="162" name="Google Shape;162;p24"/>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000">
                <a:solidFill>
                  <a:schemeClr val="accent1"/>
                </a:solidFill>
              </a:rPr>
              <a:t>Ridge Regression, Snow Density, 2020-01-01:</a:t>
            </a:r>
            <a:endParaRPr/>
          </a:p>
        </p:txBody>
      </p:sp>
      <p:pic>
        <p:nvPicPr>
          <p:cNvPr id="163" name="Google Shape;163;p24"/>
          <p:cNvPicPr preferRelativeResize="0"/>
          <p:nvPr/>
        </p:nvPicPr>
        <p:blipFill>
          <a:blip r:embed="rId4">
            <a:alphaModFix/>
          </a:blip>
          <a:stretch>
            <a:fillRect/>
          </a:stretch>
        </p:blipFill>
        <p:spPr>
          <a:xfrm>
            <a:off x="4571998" y="760400"/>
            <a:ext cx="4158109" cy="320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69" name="Google Shape;169;p25"/>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170" name="Google Shape;170;p25"/>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(RR)</a:t>
            </a:r>
            <a:endParaRPr sz="1000"/>
          </a:p>
        </p:txBody>
      </p:sp>
      <p:pic>
        <p:nvPicPr>
          <p:cNvPr id="171" name="Google Shape;171;p25"/>
          <p:cNvPicPr preferRelativeResize="0"/>
          <p:nvPr/>
        </p:nvPicPr>
        <p:blipFill>
          <a:blip r:embed="rId3">
            <a:alphaModFix/>
          </a:blip>
          <a:stretch>
            <a:fillRect/>
          </a:stretch>
        </p:blipFill>
        <p:spPr>
          <a:xfrm>
            <a:off x="228600" y="742475"/>
            <a:ext cx="4062499" cy="3150274"/>
          </a:xfrm>
          <a:prstGeom prst="rect">
            <a:avLst/>
          </a:prstGeom>
          <a:noFill/>
          <a:ln>
            <a:noFill/>
          </a:ln>
        </p:spPr>
      </p:pic>
      <p:sp>
        <p:nvSpPr>
          <p:cNvPr id="172" name="Google Shape;172;p25"/>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3000">
                <a:solidFill>
                  <a:schemeClr val="accent1"/>
                </a:solidFill>
              </a:rPr>
              <a:t>Ridge Regression, VOD, 2020-01-01:</a:t>
            </a:r>
            <a:endParaRPr/>
          </a:p>
        </p:txBody>
      </p:sp>
      <p:pic>
        <p:nvPicPr>
          <p:cNvPr id="173" name="Google Shape;173;p25"/>
          <p:cNvPicPr preferRelativeResize="0"/>
          <p:nvPr/>
        </p:nvPicPr>
        <p:blipFill>
          <a:blip r:embed="rId4">
            <a:alphaModFix/>
          </a:blip>
          <a:stretch>
            <a:fillRect/>
          </a:stretch>
        </p:blipFill>
        <p:spPr>
          <a:xfrm>
            <a:off x="4732613" y="708975"/>
            <a:ext cx="4114825" cy="3183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with VOD as I/P (DTR)</a:t>
            </a:r>
            <a:endParaRPr sz="1000"/>
          </a:p>
        </p:txBody>
      </p:sp>
      <p:pic>
        <p:nvPicPr>
          <p:cNvPr id="179" name="Google Shape;179;p26"/>
          <p:cNvPicPr preferRelativeResize="0"/>
          <p:nvPr/>
        </p:nvPicPr>
        <p:blipFill>
          <a:blip r:embed="rId3">
            <a:alphaModFix/>
          </a:blip>
          <a:stretch>
            <a:fillRect/>
          </a:stretch>
        </p:blipFill>
        <p:spPr>
          <a:xfrm>
            <a:off x="724075" y="2571750"/>
            <a:ext cx="2959000" cy="1936800"/>
          </a:xfrm>
          <a:prstGeom prst="rect">
            <a:avLst/>
          </a:prstGeom>
          <a:noFill/>
          <a:ln>
            <a:noFill/>
          </a:ln>
        </p:spPr>
      </p:pic>
      <p:pic>
        <p:nvPicPr>
          <p:cNvPr id="180" name="Google Shape;180;p26"/>
          <p:cNvPicPr preferRelativeResize="0"/>
          <p:nvPr/>
        </p:nvPicPr>
        <p:blipFill>
          <a:blip r:embed="rId4">
            <a:alphaModFix/>
          </a:blip>
          <a:stretch>
            <a:fillRect/>
          </a:stretch>
        </p:blipFill>
        <p:spPr>
          <a:xfrm>
            <a:off x="4243450" y="720675"/>
            <a:ext cx="4495800" cy="3438525"/>
          </a:xfrm>
          <a:prstGeom prst="rect">
            <a:avLst/>
          </a:prstGeom>
          <a:noFill/>
          <a:ln>
            <a:noFill/>
          </a:ln>
        </p:spPr>
      </p:pic>
      <p:pic>
        <p:nvPicPr>
          <p:cNvPr id="181" name="Google Shape;181;p26"/>
          <p:cNvPicPr preferRelativeResize="0"/>
          <p:nvPr/>
        </p:nvPicPr>
        <p:blipFill>
          <a:blip r:embed="rId5">
            <a:alphaModFix/>
          </a:blip>
          <a:stretch>
            <a:fillRect/>
          </a:stretch>
        </p:blipFill>
        <p:spPr>
          <a:xfrm>
            <a:off x="639288" y="139600"/>
            <a:ext cx="3128575" cy="2031950"/>
          </a:xfrm>
          <a:prstGeom prst="rect">
            <a:avLst/>
          </a:prstGeom>
          <a:noFill/>
          <a:ln>
            <a:noFill/>
          </a:ln>
        </p:spPr>
      </p:pic>
      <p:sp>
        <p:nvSpPr>
          <p:cNvPr id="182" name="Google Shape;182;p26"/>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 with SD as I/P (DTR)</a:t>
            </a:r>
            <a:endParaRPr sz="1000"/>
          </a:p>
        </p:txBody>
      </p:sp>
      <p:sp>
        <p:nvSpPr>
          <p:cNvPr id="183" name="Google Shape;183;p26"/>
          <p:cNvSpPr txBox="1"/>
          <p:nvPr>
            <p:ph type="title"/>
          </p:nvPr>
        </p:nvSpPr>
        <p:spPr>
          <a:xfrm>
            <a:off x="5071450" y="44900"/>
            <a:ext cx="32703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189" name="Google Shape;189;p27"/>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pic>
        <p:nvPicPr>
          <p:cNvPr id="190" name="Google Shape;190;p27"/>
          <p:cNvPicPr preferRelativeResize="0"/>
          <p:nvPr/>
        </p:nvPicPr>
        <p:blipFill>
          <a:blip r:embed="rId4">
            <a:alphaModFix/>
          </a:blip>
          <a:stretch>
            <a:fillRect/>
          </a:stretch>
        </p:blipFill>
        <p:spPr>
          <a:xfrm>
            <a:off x="4675050" y="765726"/>
            <a:ext cx="4132876" cy="3197362"/>
          </a:xfrm>
          <a:prstGeom prst="rect">
            <a:avLst/>
          </a:prstGeom>
          <a:noFill/>
          <a:ln>
            <a:noFill/>
          </a:ln>
        </p:spPr>
      </p:pic>
      <p:sp>
        <p:nvSpPr>
          <p:cNvPr id="191" name="Google Shape;191;p27"/>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192" name="Google Shape;192;p27"/>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 with VOD as I/P (DTR)</a:t>
            </a:r>
            <a:endParaRPr sz="1000"/>
          </a:p>
        </p:txBody>
      </p:sp>
      <p:sp>
        <p:nvSpPr>
          <p:cNvPr id="193" name="Google Shape;193;p27"/>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a:t>
            </a:r>
            <a:r>
              <a:rPr lang="en" sz="3000">
                <a:solidFill>
                  <a:schemeClr val="accent1"/>
                </a:solidFill>
              </a:rPr>
              <a:t>Snow Density, 2020-01-01: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99" name="Google Shape;199;p28"/>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00" name="Google Shape;200;p28"/>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with SD as I/P (DTR)</a:t>
            </a:r>
            <a:endParaRPr sz="1000"/>
          </a:p>
        </p:txBody>
      </p:sp>
      <p:pic>
        <p:nvPicPr>
          <p:cNvPr id="201" name="Google Shape;201;p28"/>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02" name="Google Shape;202;p28"/>
          <p:cNvPicPr preferRelativeResize="0"/>
          <p:nvPr/>
        </p:nvPicPr>
        <p:blipFill>
          <a:blip r:embed="rId4">
            <a:alphaModFix/>
          </a:blip>
          <a:stretch>
            <a:fillRect/>
          </a:stretch>
        </p:blipFill>
        <p:spPr>
          <a:xfrm>
            <a:off x="4758775" y="742475"/>
            <a:ext cx="4062499" cy="3150264"/>
          </a:xfrm>
          <a:prstGeom prst="rect">
            <a:avLst/>
          </a:prstGeom>
          <a:noFill/>
          <a:ln>
            <a:noFill/>
          </a:ln>
        </p:spPr>
      </p:pic>
      <p:sp>
        <p:nvSpPr>
          <p:cNvPr id="203" name="Google Shape;203;p28"/>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a:t>
            </a:r>
            <a:r>
              <a:rPr lang="en" sz="3000">
                <a:solidFill>
                  <a:schemeClr val="accent1"/>
                </a:solidFill>
              </a:rPr>
              <a:t>VOD</a:t>
            </a:r>
            <a:r>
              <a:rPr lang="en" sz="3000">
                <a:solidFill>
                  <a:schemeClr val="accent1"/>
                </a:solidFill>
              </a:rPr>
              <a:t>, 2020-01-01: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a:t>
            </a:r>
            <a:r>
              <a:rPr lang="en" sz="1000">
                <a:solidFill>
                  <a:schemeClr val="dk1"/>
                </a:solidFill>
              </a:rPr>
              <a:t>RFR</a:t>
            </a:r>
            <a:r>
              <a:rPr baseline="-25000" lang="en" sz="1000">
                <a:solidFill>
                  <a:schemeClr val="dk1"/>
                </a:solidFill>
              </a:rPr>
              <a:t>2020</a:t>
            </a:r>
            <a:r>
              <a:rPr lang="en" sz="1000"/>
              <a:t>)</a:t>
            </a:r>
            <a:endParaRPr sz="1000"/>
          </a:p>
        </p:txBody>
      </p:sp>
      <p:sp>
        <p:nvSpPr>
          <p:cNvPr id="209" name="Google Shape;209;p29"/>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a:t>
            </a:r>
            <a:r>
              <a:rPr lang="en" sz="1000">
                <a:solidFill>
                  <a:schemeClr val="dk1"/>
                </a:solidFill>
              </a:rPr>
              <a:t> (RFR</a:t>
            </a:r>
            <a:r>
              <a:rPr baseline="-25000" lang="en" sz="1000">
                <a:solidFill>
                  <a:schemeClr val="dk1"/>
                </a:solidFill>
              </a:rPr>
              <a:t>2020</a:t>
            </a:r>
            <a:r>
              <a:rPr lang="en" sz="1000">
                <a:solidFill>
                  <a:schemeClr val="dk1"/>
                </a:solidFill>
              </a:rPr>
              <a:t>)</a:t>
            </a:r>
            <a:endParaRPr sz="1000"/>
          </a:p>
        </p:txBody>
      </p:sp>
      <p:pic>
        <p:nvPicPr>
          <p:cNvPr id="210" name="Google Shape;210;p29"/>
          <p:cNvPicPr preferRelativeResize="0"/>
          <p:nvPr/>
        </p:nvPicPr>
        <p:blipFill>
          <a:blip r:embed="rId3">
            <a:alphaModFix/>
          </a:blip>
          <a:stretch>
            <a:fillRect/>
          </a:stretch>
        </p:blipFill>
        <p:spPr>
          <a:xfrm>
            <a:off x="4317950" y="1377125"/>
            <a:ext cx="4467225" cy="1828800"/>
          </a:xfrm>
          <a:prstGeom prst="rect">
            <a:avLst/>
          </a:prstGeom>
          <a:noFill/>
          <a:ln>
            <a:noFill/>
          </a:ln>
        </p:spPr>
      </p:pic>
      <p:pic>
        <p:nvPicPr>
          <p:cNvPr id="211" name="Google Shape;211;p29"/>
          <p:cNvPicPr preferRelativeResize="0"/>
          <p:nvPr/>
        </p:nvPicPr>
        <p:blipFill>
          <a:blip r:embed="rId4">
            <a:alphaModFix/>
          </a:blip>
          <a:stretch>
            <a:fillRect/>
          </a:stretch>
        </p:blipFill>
        <p:spPr>
          <a:xfrm>
            <a:off x="605507" y="144550"/>
            <a:ext cx="3128543" cy="2031950"/>
          </a:xfrm>
          <a:prstGeom prst="rect">
            <a:avLst/>
          </a:prstGeom>
          <a:noFill/>
          <a:ln>
            <a:noFill/>
          </a:ln>
        </p:spPr>
      </p:pic>
      <p:pic>
        <p:nvPicPr>
          <p:cNvPr id="212" name="Google Shape;212;p29"/>
          <p:cNvPicPr preferRelativeResize="0"/>
          <p:nvPr/>
        </p:nvPicPr>
        <p:blipFill>
          <a:blip r:embed="rId5">
            <a:alphaModFix/>
          </a:blip>
          <a:stretch>
            <a:fillRect/>
          </a:stretch>
        </p:blipFill>
        <p:spPr>
          <a:xfrm>
            <a:off x="724088" y="2508825"/>
            <a:ext cx="2958968" cy="1936800"/>
          </a:xfrm>
          <a:prstGeom prst="rect">
            <a:avLst/>
          </a:prstGeom>
          <a:noFill/>
          <a:ln>
            <a:noFill/>
          </a:ln>
        </p:spPr>
      </p:pic>
      <p:sp>
        <p:nvSpPr>
          <p:cNvPr id="213" name="Google Shape;213;p29"/>
          <p:cNvSpPr txBox="1"/>
          <p:nvPr>
            <p:ph type="title"/>
          </p:nvPr>
        </p:nvSpPr>
        <p:spPr>
          <a:xfrm>
            <a:off x="5033528" y="66500"/>
            <a:ext cx="34758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219" name="Google Shape;219;p30"/>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220" name="Google Shape;220;p30"/>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221" name="Google Shape;221;p30"/>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a:t>
            </a:r>
            <a:r>
              <a:rPr lang="en" sz="1000">
                <a:solidFill>
                  <a:schemeClr val="dk1"/>
                </a:solidFill>
              </a:rPr>
              <a:t>SD with VOD as I/P (RFR</a:t>
            </a:r>
            <a:r>
              <a:rPr baseline="-25000" lang="en" sz="1000">
                <a:solidFill>
                  <a:schemeClr val="dk1"/>
                </a:solidFill>
              </a:rPr>
              <a:t>2020</a:t>
            </a:r>
            <a:r>
              <a:rPr lang="en" sz="1000">
                <a:solidFill>
                  <a:schemeClr val="dk1"/>
                </a:solidFill>
              </a:rPr>
              <a:t>)</a:t>
            </a:r>
            <a:endParaRPr sz="1000"/>
          </a:p>
        </p:txBody>
      </p:sp>
      <p:pic>
        <p:nvPicPr>
          <p:cNvPr id="222" name="Google Shape;222;p30"/>
          <p:cNvPicPr preferRelativeResize="0"/>
          <p:nvPr/>
        </p:nvPicPr>
        <p:blipFill>
          <a:blip r:embed="rId4">
            <a:alphaModFix/>
          </a:blip>
          <a:stretch>
            <a:fillRect/>
          </a:stretch>
        </p:blipFill>
        <p:spPr>
          <a:xfrm>
            <a:off x="4675050" y="765725"/>
            <a:ext cx="4132899" cy="3197375"/>
          </a:xfrm>
          <a:prstGeom prst="rect">
            <a:avLst/>
          </a:prstGeom>
          <a:noFill/>
          <a:ln>
            <a:noFill/>
          </a:ln>
        </p:spPr>
      </p:pic>
      <p:sp>
        <p:nvSpPr>
          <p:cNvPr id="223" name="Google Shape;223;p30"/>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a:t>
            </a:r>
            <a:r>
              <a:rPr lang="en"/>
              <a:t>, </a:t>
            </a:r>
            <a:r>
              <a:rPr lang="en" sz="3000">
                <a:solidFill>
                  <a:schemeClr val="accent1"/>
                </a:solidFill>
              </a:rPr>
              <a:t>Snow Density, 2020-01-01: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229" name="Google Shape;229;p31"/>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30" name="Google Shape;230;p31"/>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a:t>
            </a:r>
            <a:r>
              <a:rPr lang="en" sz="1000">
                <a:solidFill>
                  <a:schemeClr val="dk1"/>
                </a:solidFill>
              </a:rPr>
              <a:t>with SD as I/P</a:t>
            </a:r>
            <a:r>
              <a:rPr lang="en" sz="1000"/>
              <a:t> </a:t>
            </a:r>
            <a:r>
              <a:rPr lang="en" sz="1000">
                <a:solidFill>
                  <a:schemeClr val="dk1"/>
                </a:solidFill>
              </a:rPr>
              <a:t>(RFR</a:t>
            </a:r>
            <a:r>
              <a:rPr baseline="-25000" lang="en" sz="1000">
                <a:solidFill>
                  <a:schemeClr val="dk1"/>
                </a:solidFill>
              </a:rPr>
              <a:t>2020</a:t>
            </a:r>
            <a:r>
              <a:rPr lang="en" sz="1000">
                <a:solidFill>
                  <a:schemeClr val="dk1"/>
                </a:solidFill>
              </a:rPr>
              <a:t>)</a:t>
            </a:r>
            <a:endParaRPr sz="1000"/>
          </a:p>
        </p:txBody>
      </p:sp>
      <p:pic>
        <p:nvPicPr>
          <p:cNvPr id="231" name="Google Shape;231;p31"/>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32" name="Google Shape;232;p31"/>
          <p:cNvPicPr preferRelativeResize="0"/>
          <p:nvPr/>
        </p:nvPicPr>
        <p:blipFill>
          <a:blip r:embed="rId4">
            <a:alphaModFix/>
          </a:blip>
          <a:stretch>
            <a:fillRect/>
          </a:stretch>
        </p:blipFill>
        <p:spPr>
          <a:xfrm>
            <a:off x="4758775" y="742500"/>
            <a:ext cx="4062499" cy="3150247"/>
          </a:xfrm>
          <a:prstGeom prst="rect">
            <a:avLst/>
          </a:prstGeom>
          <a:noFill/>
          <a:ln>
            <a:noFill/>
          </a:ln>
        </p:spPr>
      </p:pic>
      <p:sp>
        <p:nvSpPr>
          <p:cNvPr id="233" name="Google Shape;233;p31"/>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Random Forest, </a:t>
            </a:r>
            <a:r>
              <a:rPr lang="en" sz="3000">
                <a:solidFill>
                  <a:schemeClr val="accent1"/>
                </a:solidFill>
                <a:latin typeface="Times New Roman"/>
                <a:ea typeface="Times New Roman"/>
                <a:cs typeface="Times New Roman"/>
                <a:sym typeface="Times New Roman"/>
              </a:rPr>
              <a:t>VOD</a:t>
            </a:r>
            <a:r>
              <a:rPr lang="en" sz="3000">
                <a:solidFill>
                  <a:schemeClr val="accent1"/>
                </a:solidFill>
                <a:latin typeface="Times New Roman"/>
                <a:ea typeface="Times New Roman"/>
                <a:cs typeface="Times New Roman"/>
                <a:sym typeface="Times New Roman"/>
              </a:rPr>
              <a:t>, 2020-01-01:</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nvSpPr>
        <p:spPr>
          <a:xfrm>
            <a:off x="482025" y="21221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SD </a:t>
            </a:r>
            <a:r>
              <a:rPr lang="en" sz="1000">
                <a:solidFill>
                  <a:schemeClr val="dk1"/>
                </a:solidFill>
              </a:rPr>
              <a:t>standardized (DNN</a:t>
            </a:r>
            <a:r>
              <a:rPr baseline="-25000" lang="en" sz="1000">
                <a:solidFill>
                  <a:schemeClr val="dk1"/>
                </a:solidFill>
              </a:rPr>
              <a:t>2020</a:t>
            </a:r>
            <a:r>
              <a:rPr lang="en" sz="1000">
                <a:solidFill>
                  <a:schemeClr val="dk1"/>
                </a:solidFill>
              </a:rPr>
              <a:t>)</a:t>
            </a:r>
            <a:endParaRPr sz="1000"/>
          </a:p>
        </p:txBody>
      </p:sp>
      <p:sp>
        <p:nvSpPr>
          <p:cNvPr id="239" name="Google Shape;239;p32"/>
          <p:cNvSpPr txBox="1"/>
          <p:nvPr/>
        </p:nvSpPr>
        <p:spPr>
          <a:xfrm>
            <a:off x="482025" y="444562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y_test vs y_pred for VOD </a:t>
            </a:r>
            <a:r>
              <a:rPr lang="en" sz="1000">
                <a:solidFill>
                  <a:schemeClr val="dk1"/>
                </a:solidFill>
              </a:rPr>
              <a:t>standardized (DNN</a:t>
            </a:r>
            <a:r>
              <a:rPr baseline="-25000" lang="en" sz="1000">
                <a:solidFill>
                  <a:schemeClr val="dk1"/>
                </a:solidFill>
              </a:rPr>
              <a:t>2020</a:t>
            </a:r>
            <a:r>
              <a:rPr lang="en" sz="1000">
                <a:solidFill>
                  <a:schemeClr val="dk1"/>
                </a:solidFill>
              </a:rPr>
              <a:t>)</a:t>
            </a:r>
            <a:endParaRPr sz="1000"/>
          </a:p>
        </p:txBody>
      </p:sp>
      <p:pic>
        <p:nvPicPr>
          <p:cNvPr id="240" name="Google Shape;240;p32"/>
          <p:cNvPicPr preferRelativeResize="0"/>
          <p:nvPr/>
        </p:nvPicPr>
        <p:blipFill>
          <a:blip r:embed="rId3">
            <a:alphaModFix/>
          </a:blip>
          <a:stretch>
            <a:fillRect/>
          </a:stretch>
        </p:blipFill>
        <p:spPr>
          <a:xfrm>
            <a:off x="4172225" y="1358075"/>
            <a:ext cx="4638675" cy="1866900"/>
          </a:xfrm>
          <a:prstGeom prst="rect">
            <a:avLst/>
          </a:prstGeom>
          <a:noFill/>
          <a:ln>
            <a:noFill/>
          </a:ln>
        </p:spPr>
      </p:pic>
      <p:pic>
        <p:nvPicPr>
          <p:cNvPr id="241" name="Google Shape;241;p32"/>
          <p:cNvPicPr preferRelativeResize="0"/>
          <p:nvPr/>
        </p:nvPicPr>
        <p:blipFill>
          <a:blip r:embed="rId4">
            <a:alphaModFix/>
          </a:blip>
          <a:stretch>
            <a:fillRect/>
          </a:stretch>
        </p:blipFill>
        <p:spPr>
          <a:xfrm>
            <a:off x="724063" y="2484850"/>
            <a:ext cx="2959018" cy="1936800"/>
          </a:xfrm>
          <a:prstGeom prst="rect">
            <a:avLst/>
          </a:prstGeom>
          <a:noFill/>
          <a:ln>
            <a:noFill/>
          </a:ln>
        </p:spPr>
      </p:pic>
      <p:pic>
        <p:nvPicPr>
          <p:cNvPr id="242" name="Google Shape;242;p32"/>
          <p:cNvPicPr preferRelativeResize="0"/>
          <p:nvPr/>
        </p:nvPicPr>
        <p:blipFill>
          <a:blip r:embed="rId5">
            <a:alphaModFix/>
          </a:blip>
          <a:stretch>
            <a:fillRect/>
          </a:stretch>
        </p:blipFill>
        <p:spPr>
          <a:xfrm>
            <a:off x="639294" y="90225"/>
            <a:ext cx="3128568" cy="2031950"/>
          </a:xfrm>
          <a:prstGeom prst="rect">
            <a:avLst/>
          </a:prstGeom>
          <a:noFill/>
          <a:ln>
            <a:noFill/>
          </a:ln>
        </p:spPr>
      </p:pic>
      <p:sp>
        <p:nvSpPr>
          <p:cNvPr id="243" name="Google Shape;243;p32"/>
          <p:cNvSpPr txBox="1"/>
          <p:nvPr>
            <p:ph type="title"/>
          </p:nvPr>
        </p:nvSpPr>
        <p:spPr>
          <a:xfrm>
            <a:off x="6241275" y="48950"/>
            <a:ext cx="12627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DNN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228600" y="765724"/>
            <a:ext cx="4132876" cy="3197375"/>
          </a:xfrm>
          <a:prstGeom prst="rect">
            <a:avLst/>
          </a:prstGeom>
          <a:noFill/>
          <a:ln>
            <a:noFill/>
          </a:ln>
        </p:spPr>
      </p:pic>
      <p:sp>
        <p:nvSpPr>
          <p:cNvPr id="249" name="Google Shape;249;p33"/>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250" name="Google Shape;250;p33"/>
          <p:cNvSpPr txBox="1"/>
          <p:nvPr/>
        </p:nvSpPr>
        <p:spPr>
          <a:xfrm>
            <a:off x="57348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SD</a:t>
            </a:r>
            <a:endParaRPr sz="1000"/>
          </a:p>
        </p:txBody>
      </p:sp>
      <p:sp>
        <p:nvSpPr>
          <p:cNvPr id="251" name="Google Shape;251;p33"/>
          <p:cNvSpPr txBox="1"/>
          <p:nvPr/>
        </p:nvSpPr>
        <p:spPr>
          <a:xfrm>
            <a:off x="5019938" y="40375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SD</a:t>
            </a:r>
            <a:r>
              <a:rPr lang="en" sz="1000">
                <a:solidFill>
                  <a:schemeClr val="dk1"/>
                </a:solidFill>
              </a:rPr>
              <a:t> standardized (DNN</a:t>
            </a:r>
            <a:r>
              <a:rPr baseline="-25000" lang="en" sz="1000">
                <a:solidFill>
                  <a:schemeClr val="dk1"/>
                </a:solidFill>
              </a:rPr>
              <a:t>2020</a:t>
            </a:r>
            <a:r>
              <a:rPr lang="en" sz="1000">
                <a:solidFill>
                  <a:schemeClr val="dk1"/>
                </a:solidFill>
              </a:rPr>
              <a:t>)</a:t>
            </a:r>
            <a:endParaRPr sz="1000"/>
          </a:p>
        </p:txBody>
      </p:sp>
      <p:pic>
        <p:nvPicPr>
          <p:cNvPr id="252" name="Google Shape;252;p33"/>
          <p:cNvPicPr preferRelativeResize="0"/>
          <p:nvPr/>
        </p:nvPicPr>
        <p:blipFill>
          <a:blip r:embed="rId4">
            <a:alphaModFix/>
          </a:blip>
          <a:stretch>
            <a:fillRect/>
          </a:stretch>
        </p:blipFill>
        <p:spPr>
          <a:xfrm>
            <a:off x="4675062" y="794875"/>
            <a:ext cx="4132876" cy="3197365"/>
          </a:xfrm>
          <a:prstGeom prst="rect">
            <a:avLst/>
          </a:prstGeom>
          <a:noFill/>
          <a:ln>
            <a:noFill/>
          </a:ln>
        </p:spPr>
      </p:pic>
      <p:sp>
        <p:nvSpPr>
          <p:cNvPr id="253" name="Google Shape;253;p33"/>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DNN</a:t>
            </a:r>
            <a:r>
              <a:rPr lang="en"/>
              <a:t>, </a:t>
            </a:r>
            <a:r>
              <a:rPr lang="en" sz="3000">
                <a:solidFill>
                  <a:schemeClr val="accent1"/>
                </a:solidFill>
              </a:rPr>
              <a:t>Snow Density</a:t>
            </a:r>
            <a:r>
              <a:rPr lang="en" sz="3000">
                <a:solidFill>
                  <a:schemeClr val="accent1"/>
                </a:solidFill>
              </a:rPr>
              <a:t>, 2020-01-01: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311700" y="66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69" name="Google Shape;69;p16"/>
          <p:cNvSpPr txBox="1"/>
          <p:nvPr>
            <p:ph idx="1" type="body"/>
          </p:nvPr>
        </p:nvSpPr>
        <p:spPr>
          <a:xfrm>
            <a:off x="311700" y="1017725"/>
            <a:ext cx="8520600" cy="3416400"/>
          </a:xfrm>
          <a:prstGeom prst="rect">
            <a:avLst/>
          </a:prstGeom>
        </p:spPr>
        <p:txBody>
          <a:bodyPr anchorCtr="0" anchor="t" bIns="34275" lIns="68575" spcFirstLastPara="1" rIns="68575" wrap="square" tIns="34275">
            <a:noAutofit/>
          </a:bodyPr>
          <a:lstStyle/>
          <a:p>
            <a:pPr indent="-336550" lvl="0" marL="457200" rtl="0" algn="l">
              <a:spcBef>
                <a:spcPts val="480"/>
              </a:spcBef>
              <a:spcAft>
                <a:spcPts val="0"/>
              </a:spcAft>
              <a:buSzPts val="1700"/>
              <a:buAutoNum type="arabicPeriod"/>
            </a:pPr>
            <a:r>
              <a:rPr lang="en" sz="1700"/>
              <a:t>Refresher of project</a:t>
            </a:r>
            <a:endParaRPr sz="1700"/>
          </a:p>
          <a:p>
            <a:pPr indent="-336550" lvl="0" marL="457200" rtl="0" algn="l">
              <a:spcBef>
                <a:spcPts val="480"/>
              </a:spcBef>
              <a:spcAft>
                <a:spcPts val="0"/>
              </a:spcAft>
              <a:buSzPts val="1700"/>
              <a:buAutoNum type="arabicPeriod"/>
            </a:pPr>
            <a:r>
              <a:rPr lang="en" sz="1700"/>
              <a:t>Datasets</a:t>
            </a:r>
            <a:endParaRPr sz="1700"/>
          </a:p>
          <a:p>
            <a:pPr indent="-336550" lvl="0" marL="457200" rtl="0" algn="l">
              <a:spcBef>
                <a:spcPts val="480"/>
              </a:spcBef>
              <a:spcAft>
                <a:spcPts val="0"/>
              </a:spcAft>
              <a:buSzPts val="1700"/>
              <a:buAutoNum type="arabicPeriod"/>
            </a:pPr>
            <a:r>
              <a:rPr lang="en" sz="1700"/>
              <a:t>What we have </a:t>
            </a:r>
            <a:r>
              <a:rPr lang="en" sz="1700"/>
              <a:t>tried so far:</a:t>
            </a:r>
            <a:endParaRPr sz="1700"/>
          </a:p>
          <a:p>
            <a:pPr indent="-317500" lvl="1" marL="914400" rtl="0" algn="l">
              <a:spcBef>
                <a:spcPts val="420"/>
              </a:spcBef>
              <a:spcAft>
                <a:spcPts val="0"/>
              </a:spcAft>
              <a:buSzPts val="1400"/>
              <a:buAutoNum type="alphaLcPeriod"/>
            </a:pPr>
            <a:r>
              <a:rPr lang="en" sz="1400"/>
              <a:t>Ridge regression</a:t>
            </a:r>
            <a:endParaRPr sz="1400"/>
          </a:p>
          <a:p>
            <a:pPr indent="-317500" lvl="1" marL="914400" rtl="0" algn="l">
              <a:spcBef>
                <a:spcPts val="420"/>
              </a:spcBef>
              <a:spcAft>
                <a:spcPts val="0"/>
              </a:spcAft>
              <a:buSzPts val="1400"/>
              <a:buAutoNum type="alphaLcPeriod"/>
            </a:pPr>
            <a:r>
              <a:rPr lang="en" sz="1400"/>
              <a:t>Decision Tree - Effects of Normalization and Standardization</a:t>
            </a:r>
            <a:endParaRPr sz="1400"/>
          </a:p>
          <a:p>
            <a:pPr indent="-317500" lvl="1" marL="914400" rtl="0" algn="l">
              <a:spcBef>
                <a:spcPts val="420"/>
              </a:spcBef>
              <a:spcAft>
                <a:spcPts val="0"/>
              </a:spcAft>
              <a:buSzPts val="1400"/>
              <a:buAutoNum type="alphaLcPeriod"/>
            </a:pPr>
            <a:r>
              <a:rPr lang="en" sz="1400"/>
              <a:t>Random Forest</a:t>
            </a:r>
            <a:endParaRPr sz="1400"/>
          </a:p>
          <a:p>
            <a:pPr indent="-317500" lvl="1" marL="914400" rtl="0" algn="l">
              <a:spcBef>
                <a:spcPts val="420"/>
              </a:spcBef>
              <a:spcAft>
                <a:spcPts val="0"/>
              </a:spcAft>
              <a:buSzPts val="1400"/>
              <a:buAutoNum type="alphaLcPeriod"/>
            </a:pPr>
            <a:r>
              <a:rPr lang="en" sz="1400"/>
              <a:t>DNN</a:t>
            </a:r>
            <a:endParaRPr sz="1400"/>
          </a:p>
          <a:p>
            <a:pPr indent="-336550" lvl="0" marL="457200" rtl="0" algn="l">
              <a:spcBef>
                <a:spcPts val="480"/>
              </a:spcBef>
              <a:spcAft>
                <a:spcPts val="0"/>
              </a:spcAft>
              <a:buSzPts val="1700"/>
              <a:buAutoNum type="arabicPeriod"/>
            </a:pPr>
            <a:r>
              <a:rPr lang="en" sz="1700"/>
              <a:t>Comparison of Models</a:t>
            </a:r>
            <a:endParaRPr sz="1700"/>
          </a:p>
          <a:p>
            <a:pPr indent="-336550" lvl="0" marL="457200" rtl="0" algn="l">
              <a:spcBef>
                <a:spcPts val="480"/>
              </a:spcBef>
              <a:spcAft>
                <a:spcPts val="0"/>
              </a:spcAft>
              <a:buSzPts val="1700"/>
              <a:buAutoNum type="arabicPeriod"/>
            </a:pPr>
            <a:r>
              <a:rPr lang="en" sz="1700"/>
              <a:t>Future Works</a:t>
            </a:r>
            <a:endParaRPr sz="1700"/>
          </a:p>
          <a:p>
            <a:pPr indent="-317500" lvl="1" marL="914400" rtl="0" algn="l">
              <a:spcBef>
                <a:spcPts val="420"/>
              </a:spcBef>
              <a:spcAft>
                <a:spcPts val="0"/>
              </a:spcAft>
              <a:buSzPts val="1400"/>
              <a:buAutoNum type="alphaLcPeriod"/>
            </a:pPr>
            <a:r>
              <a:rPr lang="en" sz="1400"/>
              <a:t>LSTM</a:t>
            </a:r>
            <a:endParaRPr sz="1400"/>
          </a:p>
          <a:p>
            <a:pPr indent="-317500" lvl="1" marL="914400" rtl="0" algn="l">
              <a:spcBef>
                <a:spcPts val="420"/>
              </a:spcBef>
              <a:spcAft>
                <a:spcPts val="0"/>
              </a:spcAft>
              <a:buSzPts val="1400"/>
              <a:buAutoNum type="alphaLcPeriod"/>
            </a:pPr>
            <a:r>
              <a:rPr lang="en" sz="1400"/>
              <a:t>CNN</a:t>
            </a:r>
            <a:endParaRPr sz="1400"/>
          </a:p>
          <a:p>
            <a:pPr indent="-317500" lvl="1" marL="914400" rtl="0" algn="l">
              <a:spcBef>
                <a:spcPts val="420"/>
              </a:spcBef>
              <a:spcAft>
                <a:spcPts val="0"/>
              </a:spcAft>
              <a:buSzPts val="1400"/>
              <a:buAutoNum type="alphaLcPeriod"/>
            </a:pPr>
            <a:r>
              <a:rPr lang="en" sz="1400"/>
              <a:t>Additional Data</a:t>
            </a:r>
            <a:endParaRPr sz="1400"/>
          </a:p>
          <a:p>
            <a:pPr indent="-317500" lvl="1" marL="914400" rtl="0" algn="l">
              <a:spcBef>
                <a:spcPts val="420"/>
              </a:spcBef>
              <a:spcAft>
                <a:spcPts val="0"/>
              </a:spcAft>
              <a:buSzPts val="1400"/>
              <a:buAutoNum type="alphaLcPeriod"/>
            </a:pPr>
            <a:r>
              <a:rPr lang="en" sz="1400"/>
              <a:t>Comparison to Ground Truth</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nvSpPr>
        <p:spPr>
          <a:xfrm>
            <a:off x="3595800" y="4327500"/>
            <a:ext cx="19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259" name="Google Shape;259;p34"/>
          <p:cNvSpPr txBox="1"/>
          <p:nvPr/>
        </p:nvSpPr>
        <p:spPr>
          <a:xfrm>
            <a:off x="538288"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Actual Plot of VOD</a:t>
            </a:r>
            <a:endParaRPr sz="1000"/>
          </a:p>
        </p:txBody>
      </p:sp>
      <p:sp>
        <p:nvSpPr>
          <p:cNvPr id="260" name="Google Shape;260;p34"/>
          <p:cNvSpPr txBox="1"/>
          <p:nvPr/>
        </p:nvSpPr>
        <p:spPr>
          <a:xfrm>
            <a:off x="5068463" y="4016975"/>
            <a:ext cx="3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y_pred plot for VOD standardized (</a:t>
            </a:r>
            <a:r>
              <a:rPr lang="en" sz="1000">
                <a:solidFill>
                  <a:schemeClr val="dk1"/>
                </a:solidFill>
              </a:rPr>
              <a:t>DNN</a:t>
            </a:r>
            <a:r>
              <a:rPr baseline="-25000" lang="en" sz="1000">
                <a:solidFill>
                  <a:schemeClr val="dk1"/>
                </a:solidFill>
              </a:rPr>
              <a:t>2020</a:t>
            </a:r>
            <a:r>
              <a:rPr lang="en" sz="1000"/>
              <a:t>)</a:t>
            </a:r>
            <a:endParaRPr sz="1000"/>
          </a:p>
        </p:txBody>
      </p:sp>
      <p:pic>
        <p:nvPicPr>
          <p:cNvPr id="261" name="Google Shape;261;p34"/>
          <p:cNvPicPr preferRelativeResize="0"/>
          <p:nvPr/>
        </p:nvPicPr>
        <p:blipFill>
          <a:blip r:embed="rId3">
            <a:alphaModFix/>
          </a:blip>
          <a:stretch>
            <a:fillRect/>
          </a:stretch>
        </p:blipFill>
        <p:spPr>
          <a:xfrm>
            <a:off x="228600" y="742475"/>
            <a:ext cx="4062499" cy="3150274"/>
          </a:xfrm>
          <a:prstGeom prst="rect">
            <a:avLst/>
          </a:prstGeom>
          <a:noFill/>
          <a:ln>
            <a:noFill/>
          </a:ln>
        </p:spPr>
      </p:pic>
      <p:pic>
        <p:nvPicPr>
          <p:cNvPr id="262" name="Google Shape;262;p34"/>
          <p:cNvPicPr preferRelativeResize="0"/>
          <p:nvPr/>
        </p:nvPicPr>
        <p:blipFill>
          <a:blip r:embed="rId4">
            <a:alphaModFix/>
          </a:blip>
          <a:stretch>
            <a:fillRect/>
          </a:stretch>
        </p:blipFill>
        <p:spPr>
          <a:xfrm>
            <a:off x="4758775" y="742510"/>
            <a:ext cx="4062499" cy="3150239"/>
          </a:xfrm>
          <a:prstGeom prst="rect">
            <a:avLst/>
          </a:prstGeom>
          <a:noFill/>
          <a:ln>
            <a:noFill/>
          </a:ln>
        </p:spPr>
      </p:pic>
      <p:sp>
        <p:nvSpPr>
          <p:cNvPr id="263" name="Google Shape;263;p34"/>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DNN</a:t>
            </a:r>
            <a:r>
              <a:rPr lang="en"/>
              <a:t>, </a:t>
            </a:r>
            <a:r>
              <a:rPr lang="en" sz="3000">
                <a:solidFill>
                  <a:schemeClr val="accent1"/>
                </a:solidFill>
              </a:rPr>
              <a:t>VOD, 2020-01-01: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58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Summary</a:t>
            </a:r>
            <a:endParaRPr/>
          </a:p>
        </p:txBody>
      </p:sp>
      <p:graphicFrame>
        <p:nvGraphicFramePr>
          <p:cNvPr id="269" name="Google Shape;269;p35"/>
          <p:cNvGraphicFramePr/>
          <p:nvPr/>
        </p:nvGraphicFramePr>
        <p:xfrm>
          <a:off x="152125" y="678760"/>
          <a:ext cx="3000000" cy="3000000"/>
        </p:xfrm>
        <a:graphic>
          <a:graphicData uri="http://schemas.openxmlformats.org/drawingml/2006/table">
            <a:tbl>
              <a:tblPr>
                <a:noFill/>
                <a:tableStyleId>{C3A87EC9-4FCB-41FF-B7D6-663BB5837184}</a:tableStyleId>
              </a:tblPr>
              <a:tblGrid>
                <a:gridCol w="3888625"/>
                <a:gridCol w="1502750"/>
                <a:gridCol w="1724175"/>
                <a:gridCol w="1724175"/>
              </a:tblGrid>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Models - Snow Density</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R^2</a:t>
                      </a:r>
                      <a:endParaRPr/>
                    </a:p>
                  </a:txBody>
                  <a:tcPr marT="91425" marB="91425" marR="91425" marL="91425">
                    <a:lnR cap="flat" cmpd="sng" w="9525">
                      <a:solidFill>
                        <a:srgbClr val="9E9E9E"/>
                      </a:solidFill>
                      <a:prstDash val="solid"/>
                      <a:round/>
                      <a:headEnd len="sm" w="sm" type="none"/>
                      <a:tailEnd len="sm" w="sm" type="none"/>
                    </a:lnR>
                    <a:solidFill>
                      <a:schemeClr val="accent5"/>
                    </a:solidFill>
                  </a:tcPr>
                </a:tc>
                <a:tc>
                  <a:txBody>
                    <a:bodyPr/>
                    <a:lstStyle/>
                    <a:p>
                      <a:pPr indent="0" lvl="0" marL="0" rtl="0" algn="l">
                        <a:spcBef>
                          <a:spcPts val="0"/>
                        </a:spcBef>
                        <a:spcAft>
                          <a:spcPts val="0"/>
                        </a:spcAft>
                        <a:buNone/>
                      </a:pPr>
                      <a:r>
                        <a:rPr lang="en"/>
                        <a:t>MAE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RMSE</a:t>
                      </a:r>
                      <a:endParaRPr/>
                    </a:p>
                  </a:txBody>
                  <a:tcPr marT="91425" marB="91425" marR="91425" marL="91425">
                    <a:lnL cap="flat" cmpd="sng" w="9525">
                      <a:solidFill>
                        <a:srgbClr val="9E9E9E"/>
                      </a:solidFill>
                      <a:prstDash val="solid"/>
                      <a:round/>
                      <a:headEnd len="sm" w="sm" type="none"/>
                      <a:tailEnd len="sm" w="sm" type="none"/>
                    </a:lnL>
                    <a:solidFill>
                      <a:schemeClr val="accent5"/>
                    </a:solidFill>
                  </a:tcPr>
                </a:tc>
              </a:tr>
              <a:tr h="395925">
                <a:tc>
                  <a:txBody>
                    <a:bodyPr/>
                    <a:lstStyle/>
                    <a:p>
                      <a:pPr indent="0" lvl="0" marL="0" rtl="0" algn="l">
                        <a:spcBef>
                          <a:spcPts val="0"/>
                        </a:spcBef>
                        <a:spcAft>
                          <a:spcPts val="0"/>
                        </a:spcAft>
                        <a:buNone/>
                      </a:pPr>
                      <a:r>
                        <a:rPr lang="en"/>
                        <a:t>Ridge Regression (not normalized)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0.235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28.8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Decision Trees (min/max, no VOD)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0.392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22.197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35.083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Random Forest (with VOD)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0.533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19.736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30.750</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DNN (standardized)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0.681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19.236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28.946</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Models - VOD</a:t>
                      </a:r>
                      <a:endParaRPr b="1"/>
                    </a:p>
                  </a:txBody>
                  <a:tcPr marT="91425" marB="91425" marR="91425" marL="91425">
                    <a:solidFill>
                      <a:schemeClr val="accent5"/>
                    </a:solidFill>
                  </a:tcPr>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None/>
                      </a:pPr>
                      <a:r>
                        <a:rPr lang="en"/>
                        <a:t>Ridge </a:t>
                      </a:r>
                      <a:r>
                        <a:rPr lang="en">
                          <a:solidFill>
                            <a:schemeClr val="dk1"/>
                          </a:solidFill>
                        </a:rPr>
                        <a:t>Regression</a:t>
                      </a:r>
                      <a:r>
                        <a:rPr lang="en"/>
                        <a:t> (normalized)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0.282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0.234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0.321</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Decision Trees (min/max, no SD)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0.980</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Random Forest (no SD)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0.987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0.043</a:t>
                      </a:r>
                      <a:endParaRPr/>
                    </a:p>
                  </a:txBody>
                  <a:tcPr marT="91425" marB="91425" marR="91425" marL="91425">
                    <a:lnL cap="flat" cmpd="sng" w="9525">
                      <a:solidFill>
                        <a:srgbClr val="9E9E9E"/>
                      </a:solidFill>
                      <a:prstDash val="solid"/>
                      <a:round/>
                      <a:headEnd len="sm" w="sm" type="none"/>
                      <a:tailEnd len="sm" w="sm" type="none"/>
                    </a:lnL>
                  </a:tcPr>
                </a:tc>
              </a:tr>
              <a:tr h="395925">
                <a:tc>
                  <a:txBody>
                    <a:bodyPr/>
                    <a:lstStyle/>
                    <a:p>
                      <a:pPr indent="0" lvl="0" marL="0" rtl="0" algn="l">
                        <a:spcBef>
                          <a:spcPts val="0"/>
                        </a:spcBef>
                        <a:spcAft>
                          <a:spcPts val="0"/>
                        </a:spcAft>
                        <a:buClr>
                          <a:schemeClr val="dk1"/>
                        </a:buClr>
                        <a:buSzPts val="1100"/>
                        <a:buFont typeface="Arial"/>
                        <a:buNone/>
                      </a:pPr>
                      <a:r>
                        <a:rPr lang="en">
                          <a:solidFill>
                            <a:schemeClr val="dk1"/>
                          </a:solidFill>
                        </a:rPr>
                        <a:t>DNN (standardized)</a:t>
                      </a:r>
                      <a:endParaRPr/>
                    </a:p>
                  </a:txBody>
                  <a:tcPr marT="91425" marB="91425" marR="91425" marL="91425">
                    <a:solidFill>
                      <a:srgbClr val="F1C232"/>
                    </a:solidFill>
                  </a:tcPr>
                </a:tc>
                <a:tc>
                  <a:txBody>
                    <a:bodyPr/>
                    <a:lstStyle/>
                    <a:p>
                      <a:pPr indent="0" lvl="0" marL="0" rtl="0" algn="l">
                        <a:spcBef>
                          <a:spcPts val="0"/>
                        </a:spcBef>
                        <a:spcAft>
                          <a:spcPts val="0"/>
                        </a:spcAft>
                        <a:buNone/>
                      </a:pPr>
                      <a:r>
                        <a:rPr lang="en"/>
                        <a:t>0.280</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0.220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0.312</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37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275" name="Google Shape;275;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SzPts val="2400"/>
              <a:buAutoNum type="arabicPeriod"/>
            </a:pPr>
            <a:r>
              <a:rPr lang="en"/>
              <a:t>Goal is to get a RMSE below 30 kg/m^3 for SD</a:t>
            </a:r>
            <a:endParaRPr/>
          </a:p>
          <a:p>
            <a:pPr indent="-381000" lvl="0" marL="457200" rtl="0" algn="l">
              <a:spcBef>
                <a:spcPts val="0"/>
              </a:spcBef>
              <a:spcAft>
                <a:spcPts val="0"/>
              </a:spcAft>
              <a:buSzPts val="2400"/>
              <a:buAutoNum type="arabicPeriod"/>
            </a:pPr>
            <a:r>
              <a:rPr lang="en"/>
              <a:t>Ridge regression is linear and does not work</a:t>
            </a:r>
            <a:endParaRPr/>
          </a:p>
          <a:p>
            <a:pPr indent="-381000" lvl="0" marL="457200" rtl="0" algn="l">
              <a:spcBef>
                <a:spcPts val="0"/>
              </a:spcBef>
              <a:spcAft>
                <a:spcPts val="0"/>
              </a:spcAft>
              <a:buSzPts val="2400"/>
              <a:buAutoNum type="arabicPeriod"/>
            </a:pPr>
            <a:r>
              <a:rPr lang="en"/>
              <a:t>Ensemble</a:t>
            </a:r>
            <a:r>
              <a:rPr lang="en"/>
              <a:t> methods increase the performance of single ML models, such as Random Forest </a:t>
            </a:r>
            <a:r>
              <a:rPr lang="en"/>
              <a:t>vs</a:t>
            </a:r>
            <a:r>
              <a:rPr lang="en"/>
              <a:t> Decision Trees</a:t>
            </a:r>
            <a:endParaRPr/>
          </a:p>
          <a:p>
            <a:pPr indent="-381000" lvl="0" marL="457200" rtl="0" algn="l">
              <a:spcBef>
                <a:spcPts val="0"/>
              </a:spcBef>
              <a:spcAft>
                <a:spcPts val="0"/>
              </a:spcAft>
              <a:buSzPts val="2400"/>
              <a:buAutoNum type="arabicPeriod"/>
            </a:pPr>
            <a:r>
              <a:rPr lang="en"/>
              <a:t>DNN predicts both variables at the same time, making it a desirable model if we can get high quality predictions for both SD and VOD</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39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Research Breakthrough</a:t>
            </a:r>
            <a:endParaRPr/>
          </a:p>
        </p:txBody>
      </p:sp>
      <p:sp>
        <p:nvSpPr>
          <p:cNvPr id="281" name="Google Shape;281;p37"/>
          <p:cNvSpPr txBox="1"/>
          <p:nvPr>
            <p:ph idx="1" type="body"/>
          </p:nvPr>
        </p:nvSpPr>
        <p:spPr>
          <a:xfrm>
            <a:off x="311700" y="1152475"/>
            <a:ext cx="5424900" cy="3416400"/>
          </a:xfrm>
          <a:prstGeom prst="rect">
            <a:avLst/>
          </a:prstGeom>
        </p:spPr>
        <p:txBody>
          <a:bodyPr anchorCtr="0" anchor="t" bIns="34275" lIns="68575" spcFirstLastPara="1" rIns="68575" wrap="square" tIns="34275">
            <a:noAutofit/>
          </a:bodyPr>
          <a:lstStyle/>
          <a:p>
            <a:pPr indent="-330200" lvl="0" marL="457200" rtl="0" algn="l">
              <a:spcBef>
                <a:spcPts val="480"/>
              </a:spcBef>
              <a:spcAft>
                <a:spcPts val="0"/>
              </a:spcAft>
              <a:buSzPts val="1600"/>
              <a:buAutoNum type="arabicPeriod"/>
            </a:pPr>
            <a:r>
              <a:rPr lang="en" sz="1600"/>
              <a:t>In winter, there is no NDVI above 65 </a:t>
            </a:r>
            <a:r>
              <a:rPr lang="en" sz="1600"/>
              <a:t>degrees</a:t>
            </a:r>
            <a:r>
              <a:rPr lang="en" sz="1600"/>
              <a:t> north due to lack of light, and no VOD </a:t>
            </a:r>
            <a:r>
              <a:rPr lang="en" sz="1600"/>
              <a:t>information</a:t>
            </a:r>
            <a:r>
              <a:rPr lang="en" sz="1600"/>
              <a:t> due to snow. </a:t>
            </a:r>
            <a:endParaRPr sz="1600"/>
          </a:p>
          <a:p>
            <a:pPr indent="-330200" lvl="0" marL="457200" rtl="0" algn="l">
              <a:spcBef>
                <a:spcPts val="480"/>
              </a:spcBef>
              <a:spcAft>
                <a:spcPts val="0"/>
              </a:spcAft>
              <a:buSzPts val="1600"/>
              <a:buAutoNum type="arabicPeriod"/>
            </a:pPr>
            <a:r>
              <a:rPr lang="en" sz="1600"/>
              <a:t>Vegetation does exist in these areas despite the lack of data. </a:t>
            </a:r>
            <a:endParaRPr sz="1600"/>
          </a:p>
          <a:p>
            <a:pPr indent="-330200" lvl="0" marL="457200" rtl="0" algn="l">
              <a:spcBef>
                <a:spcPts val="480"/>
              </a:spcBef>
              <a:spcAft>
                <a:spcPts val="0"/>
              </a:spcAft>
              <a:buSzPts val="1600"/>
              <a:buAutoNum type="arabicPeriod"/>
            </a:pPr>
            <a:r>
              <a:rPr lang="en" sz="1600"/>
              <a:t>Our data </a:t>
            </a:r>
            <a:r>
              <a:rPr lang="en" sz="1600"/>
              <a:t>utilizes</a:t>
            </a:r>
            <a:r>
              <a:rPr lang="en" sz="1600"/>
              <a:t> passive microwave inputs that can be collected regardless of time of year and location. </a:t>
            </a:r>
            <a:endParaRPr sz="1600"/>
          </a:p>
          <a:p>
            <a:pPr indent="-330200" lvl="0" marL="457200" rtl="0" algn="l">
              <a:spcBef>
                <a:spcPts val="480"/>
              </a:spcBef>
              <a:spcAft>
                <a:spcPts val="0"/>
              </a:spcAft>
              <a:buSzPts val="1600"/>
              <a:buAutoNum type="arabicPeriod"/>
            </a:pPr>
            <a:r>
              <a:rPr lang="en" sz="1600"/>
              <a:t>By using our trained model on </a:t>
            </a:r>
            <a:r>
              <a:rPr lang="en" sz="1600"/>
              <a:t>pixels</a:t>
            </a:r>
            <a:r>
              <a:rPr lang="en" sz="1600"/>
              <a:t> below 65 degrees north we can predict VOD in complete absence of training data. </a:t>
            </a:r>
            <a:endParaRPr sz="1600"/>
          </a:p>
          <a:p>
            <a:pPr indent="-330200" lvl="0" marL="457200" rtl="0" algn="l">
              <a:spcBef>
                <a:spcPts val="480"/>
              </a:spcBef>
              <a:spcAft>
                <a:spcPts val="0"/>
              </a:spcAft>
              <a:buSzPts val="1600"/>
              <a:buAutoNum type="arabicPeriod"/>
            </a:pPr>
            <a:r>
              <a:rPr lang="en" sz="1600"/>
              <a:t>We would like to validate these predictions using proxy </a:t>
            </a:r>
            <a:r>
              <a:rPr lang="en" sz="1600"/>
              <a:t>information</a:t>
            </a:r>
            <a:r>
              <a:rPr lang="en" sz="1600"/>
              <a:t> such as leaf area index and tree height data.  </a:t>
            </a:r>
            <a:endParaRPr sz="1600"/>
          </a:p>
        </p:txBody>
      </p:sp>
      <p:pic>
        <p:nvPicPr>
          <p:cNvPr id="282" name="Google Shape;282;p37"/>
          <p:cNvPicPr preferRelativeResize="0"/>
          <p:nvPr/>
        </p:nvPicPr>
        <p:blipFill>
          <a:blip r:embed="rId3">
            <a:alphaModFix/>
          </a:blip>
          <a:stretch>
            <a:fillRect/>
          </a:stretch>
        </p:blipFill>
        <p:spPr>
          <a:xfrm>
            <a:off x="6320950" y="2571738"/>
            <a:ext cx="2441275" cy="1893101"/>
          </a:xfrm>
          <a:prstGeom prst="rect">
            <a:avLst/>
          </a:prstGeom>
          <a:noFill/>
          <a:ln>
            <a:noFill/>
          </a:ln>
        </p:spPr>
      </p:pic>
      <p:pic>
        <p:nvPicPr>
          <p:cNvPr id="283" name="Google Shape;283;p37"/>
          <p:cNvPicPr preferRelativeResize="0"/>
          <p:nvPr/>
        </p:nvPicPr>
        <p:blipFill>
          <a:blip r:embed="rId4">
            <a:alphaModFix/>
          </a:blip>
          <a:stretch>
            <a:fillRect/>
          </a:stretch>
        </p:blipFill>
        <p:spPr>
          <a:xfrm>
            <a:off x="6320939" y="422875"/>
            <a:ext cx="2362350" cy="1831924"/>
          </a:xfrm>
          <a:prstGeom prst="rect">
            <a:avLst/>
          </a:prstGeom>
          <a:noFill/>
          <a:ln>
            <a:noFill/>
          </a:ln>
        </p:spPr>
      </p:pic>
      <p:sp>
        <p:nvSpPr>
          <p:cNvPr id="284" name="Google Shape;284;p37"/>
          <p:cNvSpPr txBox="1"/>
          <p:nvPr/>
        </p:nvSpPr>
        <p:spPr>
          <a:xfrm>
            <a:off x="6603175" y="2233050"/>
            <a:ext cx="1797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Available VOD data</a:t>
            </a:r>
            <a:endParaRPr sz="1000"/>
          </a:p>
        </p:txBody>
      </p:sp>
      <p:sp>
        <p:nvSpPr>
          <p:cNvPr id="285" name="Google Shape;285;p37"/>
          <p:cNvSpPr txBox="1"/>
          <p:nvPr/>
        </p:nvSpPr>
        <p:spPr>
          <a:xfrm>
            <a:off x="6515700" y="4464850"/>
            <a:ext cx="219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Predicted VOD data (RFR)</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29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Works</a:t>
            </a:r>
            <a:endParaRPr/>
          </a:p>
        </p:txBody>
      </p:sp>
      <p:sp>
        <p:nvSpPr>
          <p:cNvPr id="291" name="Google Shape;291;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SzPts val="2400"/>
              <a:buAutoNum type="arabicPeriod"/>
            </a:pPr>
            <a:r>
              <a:rPr lang="en"/>
              <a:t>CNN to predict better relationships between our predictor variables and target variables, to better </a:t>
            </a:r>
            <a:r>
              <a:rPr lang="en"/>
              <a:t>utilize</a:t>
            </a:r>
            <a:r>
              <a:rPr lang="en"/>
              <a:t> the spatial pattern of vegetation</a:t>
            </a:r>
            <a:endParaRPr/>
          </a:p>
          <a:p>
            <a:pPr indent="-381000" lvl="0" marL="457200" rtl="0" algn="l">
              <a:spcBef>
                <a:spcPts val="480"/>
              </a:spcBef>
              <a:spcAft>
                <a:spcPts val="0"/>
              </a:spcAft>
              <a:buSzPts val="2400"/>
              <a:buAutoNum type="arabicPeriod"/>
            </a:pPr>
            <a:r>
              <a:rPr lang="en"/>
              <a:t>LSTM</a:t>
            </a:r>
            <a:endParaRPr/>
          </a:p>
          <a:p>
            <a:pPr indent="-381000" lvl="0" marL="457200" rtl="0" algn="l">
              <a:spcBef>
                <a:spcPts val="480"/>
              </a:spcBef>
              <a:spcAft>
                <a:spcPts val="0"/>
              </a:spcAft>
              <a:buSzPts val="2400"/>
              <a:buAutoNum type="arabicPeriod"/>
            </a:pPr>
            <a:r>
              <a:rPr lang="en"/>
              <a:t>Use of Physical Model: KGML</a:t>
            </a:r>
            <a:endParaRPr/>
          </a:p>
          <a:p>
            <a:pPr indent="-381000" lvl="0" marL="457200" rtl="0" algn="l">
              <a:spcBef>
                <a:spcPts val="480"/>
              </a:spcBef>
              <a:spcAft>
                <a:spcPts val="0"/>
              </a:spcAft>
              <a:buSzPts val="2400"/>
              <a:buAutoNum type="arabicPeriod"/>
            </a:pPr>
            <a:r>
              <a:rPr lang="en"/>
              <a:t>Comparison from the ground-based dataset </a:t>
            </a:r>
            <a:endParaRPr/>
          </a:p>
          <a:p>
            <a:pPr indent="0" lvl="0" marL="257209"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434700" y="1890900"/>
            <a:ext cx="2274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a:t>
            </a:r>
            <a:endParaRPr/>
          </a:p>
        </p:txBody>
      </p:sp>
      <p:sp>
        <p:nvSpPr>
          <p:cNvPr id="297" name="Google Shape;297;p39"/>
          <p:cNvSpPr txBox="1"/>
          <p:nvPr>
            <p:ph idx="1" type="body"/>
          </p:nvPr>
        </p:nvSpPr>
        <p:spPr>
          <a:xfrm>
            <a:off x="3631350" y="2463600"/>
            <a:ext cx="1881300" cy="6702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None/>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458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Hypothesis</a:t>
            </a:r>
            <a:endParaRPr/>
          </a:p>
        </p:txBody>
      </p:sp>
      <p:sp>
        <p:nvSpPr>
          <p:cNvPr id="75" name="Google Shape;75;p17"/>
          <p:cNvSpPr txBox="1"/>
          <p:nvPr>
            <p:ph idx="1" type="body"/>
          </p:nvPr>
        </p:nvSpPr>
        <p:spPr>
          <a:xfrm>
            <a:off x="311700" y="1152475"/>
            <a:ext cx="4905000" cy="34164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480"/>
              </a:spcBef>
              <a:spcAft>
                <a:spcPts val="0"/>
              </a:spcAft>
              <a:buNone/>
            </a:pPr>
            <a:r>
              <a:rPr lang="en"/>
              <a:t>We hypothesize that Snow Density can be sensed in the L-band. The rationale is that dry snow is a low-loss medium in L-band, which will affect how much signal is received by the satellite from underlying soil.</a:t>
            </a:r>
            <a:r>
              <a:rPr lang="en">
                <a:solidFill>
                  <a:schemeClr val="dk1"/>
                </a:solidFill>
              </a:rPr>
              <a:t> </a:t>
            </a:r>
            <a:endParaRPr>
              <a:solidFill>
                <a:schemeClr val="dk1"/>
              </a:solidFill>
              <a:highlight>
                <a:schemeClr val="accent6"/>
              </a:highlight>
            </a:endParaRPr>
          </a:p>
          <a:p>
            <a:pPr indent="0" lvl="0" marL="0" rtl="0" algn="l">
              <a:spcBef>
                <a:spcPts val="480"/>
              </a:spcBef>
              <a:spcAft>
                <a:spcPts val="0"/>
              </a:spcAft>
              <a:buNone/>
            </a:pPr>
            <a:r>
              <a:t/>
            </a:r>
            <a:endParaRPr>
              <a:latin typeface="Times New Roman"/>
              <a:ea typeface="Times New Roman"/>
              <a:cs typeface="Times New Roman"/>
              <a:sym typeface="Times New Roman"/>
            </a:endParaRPr>
          </a:p>
        </p:txBody>
      </p:sp>
      <p:pic>
        <p:nvPicPr>
          <p:cNvPr id="76" name="Google Shape;76;p17"/>
          <p:cNvPicPr preferRelativeResize="0"/>
          <p:nvPr/>
        </p:nvPicPr>
        <p:blipFill>
          <a:blip r:embed="rId3">
            <a:alphaModFix/>
          </a:blip>
          <a:stretch>
            <a:fillRect/>
          </a:stretch>
        </p:blipFill>
        <p:spPr>
          <a:xfrm>
            <a:off x="5216700" y="2065875"/>
            <a:ext cx="3927150" cy="2367748"/>
          </a:xfrm>
          <a:prstGeom prst="rect">
            <a:avLst/>
          </a:prstGeom>
          <a:noFill/>
          <a:ln>
            <a:noFill/>
          </a:ln>
        </p:spPr>
      </p:pic>
      <p:sp>
        <p:nvSpPr>
          <p:cNvPr id="77" name="Google Shape;77;p17"/>
          <p:cNvSpPr txBox="1"/>
          <p:nvPr/>
        </p:nvSpPr>
        <p:spPr>
          <a:xfrm>
            <a:off x="5766100" y="4433625"/>
            <a:ext cx="26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2-S EM Physics Based Model</a:t>
            </a:r>
            <a:endParaRPr>
              <a:latin typeface="Times New Roman"/>
              <a:ea typeface="Times New Roman"/>
              <a:cs typeface="Times New Roman"/>
              <a:sym typeface="Times New Roman"/>
            </a:endParaRPr>
          </a:p>
        </p:txBody>
      </p:sp>
      <p:pic>
        <p:nvPicPr>
          <p:cNvPr id="78" name="Google Shape;78;p17"/>
          <p:cNvPicPr preferRelativeResize="0"/>
          <p:nvPr/>
        </p:nvPicPr>
        <p:blipFill rotWithShape="1">
          <a:blip r:embed="rId4">
            <a:alphaModFix/>
          </a:blip>
          <a:srcRect b="28336" l="38283" r="38292" t="24919"/>
          <a:stretch/>
        </p:blipFill>
        <p:spPr>
          <a:xfrm>
            <a:off x="6372112" y="206500"/>
            <a:ext cx="1541325" cy="1287199"/>
          </a:xfrm>
          <a:prstGeom prst="rect">
            <a:avLst/>
          </a:prstGeom>
          <a:noFill/>
          <a:ln>
            <a:noFill/>
          </a:ln>
        </p:spPr>
      </p:pic>
      <p:grpSp>
        <p:nvGrpSpPr>
          <p:cNvPr id="79" name="Google Shape;79;p17"/>
          <p:cNvGrpSpPr/>
          <p:nvPr/>
        </p:nvGrpSpPr>
        <p:grpSpPr>
          <a:xfrm>
            <a:off x="6222463" y="45841"/>
            <a:ext cx="1589013" cy="2020024"/>
            <a:chOff x="529600" y="1189525"/>
            <a:chExt cx="2625600" cy="2611200"/>
          </a:xfrm>
        </p:grpSpPr>
        <p:sp>
          <p:nvSpPr>
            <p:cNvPr id="80" name="Google Shape;80;p17"/>
            <p:cNvSpPr/>
            <p:nvPr/>
          </p:nvSpPr>
          <p:spPr>
            <a:xfrm rot="7777278">
              <a:off x="1589258" y="2410573"/>
              <a:ext cx="644964" cy="667741"/>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7777696">
              <a:off x="1322241" y="2094855"/>
              <a:ext cx="1117114" cy="1168239"/>
            </a:xfrm>
            <a:prstGeom prst="arc">
              <a:avLst>
                <a:gd fmla="val 16200000" name="adj1"/>
                <a:gd fmla="val 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7777947">
              <a:off x="939851" y="1538032"/>
              <a:ext cx="1805098" cy="1914186"/>
            </a:xfrm>
            <a:prstGeom prst="arc">
              <a:avLst>
                <a:gd fmla="val 16200000" name="adj1"/>
                <a:gd fmla="val 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3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88" name="Google Shape;88;p1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Clr>
                <a:srgbClr val="595959"/>
              </a:buClr>
              <a:buSzPts val="2400"/>
              <a:buAutoNum type="arabicPeriod"/>
            </a:pPr>
            <a:r>
              <a:rPr lang="en"/>
              <a:t>Currently, Ground observation data is used to understand the spatiotemporal heterogeneity of snow density, but it is difficult to achieve large-scale monitoring due to the complex environment and limited number of stations.</a:t>
            </a:r>
            <a:endParaRPr/>
          </a:p>
          <a:p>
            <a:pPr indent="-381000" lvl="0" marL="457200" rtl="0" algn="l">
              <a:spcBef>
                <a:spcPts val="480"/>
              </a:spcBef>
              <a:spcAft>
                <a:spcPts val="0"/>
              </a:spcAft>
              <a:buClr>
                <a:srgbClr val="595959"/>
              </a:buClr>
              <a:buSzPts val="2400"/>
              <a:buAutoNum type="arabicPeriod"/>
            </a:pPr>
            <a:r>
              <a:rPr lang="en"/>
              <a:t>There are no global observation products of snow density and vegetation optical depth (VOD).</a:t>
            </a:r>
            <a:endParaRPr/>
          </a:p>
          <a:p>
            <a:pPr indent="-381000" lvl="0" marL="457200" rtl="0" algn="l">
              <a:spcBef>
                <a:spcPts val="480"/>
              </a:spcBef>
              <a:spcAft>
                <a:spcPts val="0"/>
              </a:spcAft>
              <a:buClr>
                <a:srgbClr val="595959"/>
              </a:buClr>
              <a:buSzPts val="2400"/>
              <a:buAutoNum type="arabicPeriod"/>
            </a:pPr>
            <a:r>
              <a:rPr lang="en"/>
              <a:t>SMAP satellite data currently includes freeze/thaw state, but does not monitor snow density.</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flipH="1">
            <a:off x="1886650" y="1219913"/>
            <a:ext cx="5600100" cy="453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3231700" y="3372612"/>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6257625" y="1538950"/>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390750" y="1550004"/>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nvSpPr>
        <p:spPr>
          <a:xfrm>
            <a:off x="334200" y="55150"/>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98" name="Google Shape;98;p19"/>
          <p:cNvSpPr/>
          <p:nvPr/>
        </p:nvSpPr>
        <p:spPr>
          <a:xfrm>
            <a:off x="3586250" y="1705388"/>
            <a:ext cx="1988100" cy="107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nvSpPr>
        <p:spPr>
          <a:xfrm>
            <a:off x="3816838" y="1782343"/>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00" name="Google Shape;100;p19"/>
          <p:cNvSpPr txBox="1"/>
          <p:nvPr/>
        </p:nvSpPr>
        <p:spPr>
          <a:xfrm>
            <a:off x="3342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b="1" lang="en">
                <a:solidFill>
                  <a:srgbClr val="FF0000"/>
                </a:solidFill>
              </a:rPr>
              <a:t>(i) Snow Density</a:t>
            </a:r>
            <a:endParaRPr b="1">
              <a:solidFill>
                <a:srgbClr val="FF0000"/>
              </a:solidFill>
            </a:endParaRPr>
          </a:p>
          <a:p>
            <a:pPr indent="0" lvl="0" marL="0" rtl="0" algn="l">
              <a:spcBef>
                <a:spcPts val="0"/>
              </a:spcBef>
              <a:spcAft>
                <a:spcPts val="0"/>
              </a:spcAft>
              <a:buNone/>
            </a:pPr>
            <a:r>
              <a:rPr b="1" lang="en">
                <a:solidFill>
                  <a:srgbClr val="FF0000"/>
                </a:solidFill>
              </a:rPr>
              <a:t>(ii) Vegetation Optical Depth</a:t>
            </a:r>
            <a:endParaRPr b="1">
              <a:solidFill>
                <a:srgbClr val="FF0000"/>
              </a:solidFill>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1" name="Google Shape;101;p19"/>
          <p:cNvSpPr txBox="1"/>
          <p:nvPr/>
        </p:nvSpPr>
        <p:spPr>
          <a:xfrm>
            <a:off x="3338950" y="3372812"/>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a:t>
            </a:r>
            <a:r>
              <a:rPr b="1" lang="en">
                <a:solidFill>
                  <a:schemeClr val="dk1"/>
                </a:solidFill>
              </a:rPr>
              <a:t>s</a:t>
            </a:r>
            <a:r>
              <a:rPr b="1" lang="en"/>
              <a: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 Roughness Coefficient</a:t>
            </a:r>
            <a:endParaRPr/>
          </a:p>
          <a:p>
            <a:pPr indent="0" lvl="0" marL="0" rtl="0" algn="l">
              <a:spcBef>
                <a:spcPts val="0"/>
              </a:spcBef>
              <a:spcAft>
                <a:spcPts val="0"/>
              </a:spcAft>
              <a:buNone/>
            </a:pPr>
            <a:r>
              <a:rPr lang="en"/>
              <a:t>(ii) Single scattering albedo</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2" name="Google Shape;102;p19"/>
          <p:cNvSpPr txBox="1"/>
          <p:nvPr/>
        </p:nvSpPr>
        <p:spPr>
          <a:xfrm>
            <a:off x="6282400" y="150650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3" name="Google Shape;103;p19"/>
          <p:cNvSpPr/>
          <p:nvPr/>
        </p:nvSpPr>
        <p:spPr>
          <a:xfrm>
            <a:off x="30709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4376625" y="2852295"/>
            <a:ext cx="346800" cy="4533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56913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nvSpPr>
        <p:spPr>
          <a:xfrm>
            <a:off x="3932650" y="2176436"/>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solidFill>
                  <a:schemeClr val="dk1"/>
                </a:solidFill>
              </a:rPr>
              <a:t>x</a:t>
            </a:r>
            <a:r>
              <a:rPr b="1" baseline="-25000" lang="en">
                <a:solidFill>
                  <a:schemeClr val="dk1"/>
                </a:solidFill>
              </a:rPr>
              <a:t>t </a:t>
            </a:r>
            <a:r>
              <a:rPr lang="en"/>
              <a:t>, s)</a:t>
            </a:r>
            <a:endParaRPr/>
          </a:p>
        </p:txBody>
      </p:sp>
      <p:sp>
        <p:nvSpPr>
          <p:cNvPr id="107" name="Google Shape;107;p19"/>
          <p:cNvSpPr txBox="1"/>
          <p:nvPr/>
        </p:nvSpPr>
        <p:spPr>
          <a:xfrm>
            <a:off x="396300" y="824550"/>
            <a:ext cx="8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595959"/>
                </a:solidFill>
              </a:rPr>
              <a:t>Inverse Modeling:</a:t>
            </a:r>
            <a:r>
              <a:rPr lang="en">
                <a:solidFill>
                  <a:srgbClr val="595959"/>
                </a:solidFill>
              </a:rPr>
              <a:t> Given observation (y</a:t>
            </a:r>
            <a:r>
              <a:rPr baseline="-25000" lang="en">
                <a:solidFill>
                  <a:srgbClr val="595959"/>
                </a:solidFill>
              </a:rPr>
              <a:t>t</a:t>
            </a:r>
            <a:r>
              <a:rPr lang="en">
                <a:solidFill>
                  <a:srgbClr val="595959"/>
                </a:solidFill>
              </a:rPr>
              <a:t>)  and static characteristic (s</a:t>
            </a:r>
            <a:r>
              <a:rPr baseline="-25000" lang="en">
                <a:solidFill>
                  <a:srgbClr val="595959"/>
                </a:solidFill>
              </a:rPr>
              <a:t>t</a:t>
            </a:r>
            <a:r>
              <a:rPr lang="en">
                <a:solidFill>
                  <a:srgbClr val="595959"/>
                </a:solidFill>
              </a:rPr>
              <a:t>) , determine the input drivers (x</a:t>
            </a:r>
            <a:r>
              <a:rPr baseline="-25000" lang="en">
                <a:solidFill>
                  <a:srgbClr val="595959"/>
                </a:solidFill>
              </a:rPr>
              <a:t>t</a:t>
            </a:r>
            <a:r>
              <a:rPr lang="en">
                <a:solidFill>
                  <a:srgbClr val="595959"/>
                </a:solidFill>
              </a:rPr>
              <a:t>)</a:t>
            </a:r>
            <a:endParaRPr sz="1800">
              <a:solidFill>
                <a:srgbClr val="595959"/>
              </a:solidFill>
            </a:endParaRPr>
          </a:p>
        </p:txBody>
      </p:sp>
      <p:sp>
        <p:nvSpPr>
          <p:cNvPr id="108" name="Google Shape;108;p19"/>
          <p:cNvSpPr txBox="1"/>
          <p:nvPr/>
        </p:nvSpPr>
        <p:spPr>
          <a:xfrm>
            <a:off x="3816850" y="1246463"/>
            <a:ext cx="2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Inverse Modeling</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70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Datasets</a:t>
            </a:r>
            <a:endParaRPr/>
          </a:p>
        </p:txBody>
      </p:sp>
      <p:pic>
        <p:nvPicPr>
          <p:cNvPr id="114" name="Google Shape;114;p20"/>
          <p:cNvPicPr preferRelativeResize="0"/>
          <p:nvPr/>
        </p:nvPicPr>
        <p:blipFill>
          <a:blip r:embed="rId3">
            <a:alphaModFix/>
          </a:blip>
          <a:stretch>
            <a:fillRect/>
          </a:stretch>
        </p:blipFill>
        <p:spPr>
          <a:xfrm>
            <a:off x="395125" y="1253400"/>
            <a:ext cx="2774300" cy="3384049"/>
          </a:xfrm>
          <a:prstGeom prst="rect">
            <a:avLst/>
          </a:prstGeom>
          <a:noFill/>
          <a:ln>
            <a:noFill/>
          </a:ln>
        </p:spPr>
      </p:pic>
      <p:pic>
        <p:nvPicPr>
          <p:cNvPr id="115" name="Google Shape;115;p20"/>
          <p:cNvPicPr preferRelativeResize="0"/>
          <p:nvPr/>
        </p:nvPicPr>
        <p:blipFill>
          <a:blip r:embed="rId4">
            <a:alphaModFix/>
          </a:blip>
          <a:stretch>
            <a:fillRect/>
          </a:stretch>
        </p:blipFill>
        <p:spPr>
          <a:xfrm>
            <a:off x="4890325" y="171550"/>
            <a:ext cx="3757699" cy="4518948"/>
          </a:xfrm>
          <a:prstGeom prst="rect">
            <a:avLst/>
          </a:prstGeom>
          <a:noFill/>
          <a:ln>
            <a:noFill/>
          </a:ln>
        </p:spPr>
      </p:pic>
      <p:sp>
        <p:nvSpPr>
          <p:cNvPr id="116" name="Google Shape;116;p20"/>
          <p:cNvSpPr/>
          <p:nvPr/>
        </p:nvSpPr>
        <p:spPr>
          <a:xfrm>
            <a:off x="3491175" y="2238625"/>
            <a:ext cx="1139400" cy="419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txBox="1"/>
          <p:nvPr/>
        </p:nvSpPr>
        <p:spPr>
          <a:xfrm>
            <a:off x="3317925" y="1592375"/>
            <a:ext cx="148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595959"/>
                </a:solidFill>
              </a:rPr>
              <a:t>Data Preprocessing</a:t>
            </a:r>
            <a:endParaRPr>
              <a:solidFill>
                <a:srgbClr val="595959"/>
              </a:solidFill>
            </a:endParaRPr>
          </a:p>
        </p:txBody>
      </p:sp>
      <p:sp>
        <p:nvSpPr>
          <p:cNvPr id="118" name="Google Shape;118;p20"/>
          <p:cNvSpPr txBox="1"/>
          <p:nvPr/>
        </p:nvSpPr>
        <p:spPr>
          <a:xfrm>
            <a:off x="3364450" y="2729325"/>
            <a:ext cx="148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595959"/>
                </a:solidFill>
              </a:rPr>
              <a:t>Extract all snow-covered areas</a:t>
            </a:r>
            <a:endParaRPr>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51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Datasets </a:t>
            </a:r>
            <a:endParaRPr/>
          </a:p>
        </p:txBody>
      </p:sp>
      <p:pic>
        <p:nvPicPr>
          <p:cNvPr id="124" name="Google Shape;124;p21"/>
          <p:cNvPicPr preferRelativeResize="0"/>
          <p:nvPr/>
        </p:nvPicPr>
        <p:blipFill>
          <a:blip r:embed="rId3">
            <a:alphaModFix/>
          </a:blip>
          <a:stretch>
            <a:fillRect/>
          </a:stretch>
        </p:blipFill>
        <p:spPr>
          <a:xfrm>
            <a:off x="4859275" y="3016200"/>
            <a:ext cx="4104574" cy="1513700"/>
          </a:xfrm>
          <a:prstGeom prst="rect">
            <a:avLst/>
          </a:prstGeom>
          <a:noFill/>
          <a:ln>
            <a:noFill/>
          </a:ln>
        </p:spPr>
      </p:pic>
      <p:pic>
        <p:nvPicPr>
          <p:cNvPr id="125" name="Google Shape;125;p21"/>
          <p:cNvPicPr preferRelativeResize="0"/>
          <p:nvPr/>
        </p:nvPicPr>
        <p:blipFill>
          <a:blip r:embed="rId4">
            <a:alphaModFix/>
          </a:blip>
          <a:stretch>
            <a:fillRect/>
          </a:stretch>
        </p:blipFill>
        <p:spPr>
          <a:xfrm>
            <a:off x="4870725" y="1286762"/>
            <a:ext cx="4081675" cy="1513701"/>
          </a:xfrm>
          <a:prstGeom prst="rect">
            <a:avLst/>
          </a:prstGeom>
          <a:noFill/>
          <a:ln>
            <a:noFill/>
          </a:ln>
        </p:spPr>
      </p:pic>
      <p:pic>
        <p:nvPicPr>
          <p:cNvPr id="126" name="Google Shape;126;p21"/>
          <p:cNvPicPr preferRelativeResize="0"/>
          <p:nvPr/>
        </p:nvPicPr>
        <p:blipFill>
          <a:blip r:embed="rId5">
            <a:alphaModFix/>
          </a:blip>
          <a:stretch>
            <a:fillRect/>
          </a:stretch>
        </p:blipFill>
        <p:spPr>
          <a:xfrm>
            <a:off x="616850" y="1232575"/>
            <a:ext cx="2847701" cy="3424599"/>
          </a:xfrm>
          <a:prstGeom prst="rect">
            <a:avLst/>
          </a:prstGeom>
          <a:noFill/>
          <a:ln>
            <a:noFill/>
          </a:ln>
        </p:spPr>
      </p:pic>
      <p:sp>
        <p:nvSpPr>
          <p:cNvPr id="127" name="Google Shape;127;p21"/>
          <p:cNvSpPr/>
          <p:nvPr/>
        </p:nvSpPr>
        <p:spPr>
          <a:xfrm>
            <a:off x="3592213" y="2658375"/>
            <a:ext cx="1139400" cy="419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nvSpPr>
        <p:spPr>
          <a:xfrm>
            <a:off x="864700" y="886550"/>
            <a:ext cx="23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Dynamic Input Predictors</a:t>
            </a:r>
            <a:endParaRPr/>
          </a:p>
        </p:txBody>
      </p:sp>
      <p:sp>
        <p:nvSpPr>
          <p:cNvPr id="129" name="Google Shape;129;p21"/>
          <p:cNvSpPr txBox="1"/>
          <p:nvPr/>
        </p:nvSpPr>
        <p:spPr>
          <a:xfrm>
            <a:off x="5447700" y="832375"/>
            <a:ext cx="23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Output Variables</a:t>
            </a:r>
            <a:endParaRPr/>
          </a:p>
        </p:txBody>
      </p:sp>
      <p:sp>
        <p:nvSpPr>
          <p:cNvPr id="130" name="Google Shape;130;p21"/>
          <p:cNvSpPr txBox="1"/>
          <p:nvPr/>
        </p:nvSpPr>
        <p:spPr>
          <a:xfrm>
            <a:off x="4813900" y="1286750"/>
            <a:ext cx="15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Snow- Density</a:t>
            </a:r>
            <a:endParaRPr/>
          </a:p>
        </p:txBody>
      </p:sp>
      <p:sp>
        <p:nvSpPr>
          <p:cNvPr id="131" name="Google Shape;131;p21"/>
          <p:cNvSpPr txBox="1"/>
          <p:nvPr/>
        </p:nvSpPr>
        <p:spPr>
          <a:xfrm>
            <a:off x="4459575" y="3016200"/>
            <a:ext cx="15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VOD</a:t>
            </a:r>
            <a:endParaRPr/>
          </a:p>
        </p:txBody>
      </p:sp>
      <p:sp>
        <p:nvSpPr>
          <p:cNvPr id="132" name="Google Shape;132;p21"/>
          <p:cNvSpPr/>
          <p:nvPr/>
        </p:nvSpPr>
        <p:spPr>
          <a:xfrm>
            <a:off x="4024200" y="3184700"/>
            <a:ext cx="166500" cy="519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nvSpPr>
        <p:spPr>
          <a:xfrm>
            <a:off x="3464550" y="3744300"/>
            <a:ext cx="1299300" cy="6156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Static Input Parameters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51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a:t>
            </a:r>
            <a:endParaRPr/>
          </a:p>
        </p:txBody>
      </p:sp>
      <p:sp>
        <p:nvSpPr>
          <p:cNvPr id="139" name="Google Shape;139;p2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480"/>
              </a:spcBef>
              <a:spcAft>
                <a:spcPts val="0"/>
              </a:spcAft>
              <a:buNone/>
            </a:pPr>
            <a:r>
              <a:rPr lang="en"/>
              <a:t>Try different models which could learn the relationship between our input and output parameters</a:t>
            </a:r>
            <a:endParaRPr/>
          </a:p>
          <a:p>
            <a:pPr indent="-381000" lvl="0" marL="457200" rtl="0" algn="l">
              <a:spcBef>
                <a:spcPts val="480"/>
              </a:spcBef>
              <a:spcAft>
                <a:spcPts val="0"/>
              </a:spcAft>
              <a:buSzPts val="2400"/>
              <a:buAutoNum type="arabicPeriod"/>
            </a:pPr>
            <a:r>
              <a:rPr lang="en"/>
              <a:t>Ridge Regression</a:t>
            </a:r>
            <a:endParaRPr/>
          </a:p>
          <a:p>
            <a:pPr indent="-381000" lvl="0" marL="457200" rtl="0" algn="l">
              <a:spcBef>
                <a:spcPts val="0"/>
              </a:spcBef>
              <a:spcAft>
                <a:spcPts val="0"/>
              </a:spcAft>
              <a:buSzPts val="2400"/>
              <a:buAutoNum type="arabicPeriod"/>
            </a:pPr>
            <a:r>
              <a:rPr lang="en"/>
              <a:t>Decision Trees</a:t>
            </a:r>
            <a:endParaRPr/>
          </a:p>
          <a:p>
            <a:pPr indent="-381000" lvl="0" marL="457200" rtl="0" algn="l">
              <a:spcBef>
                <a:spcPts val="0"/>
              </a:spcBef>
              <a:spcAft>
                <a:spcPts val="0"/>
              </a:spcAft>
              <a:buSzPts val="2400"/>
              <a:buAutoNum type="arabicPeriod"/>
            </a:pPr>
            <a:r>
              <a:rPr lang="en"/>
              <a:t>Random Forest</a:t>
            </a:r>
            <a:endParaRPr/>
          </a:p>
          <a:p>
            <a:pPr indent="-381000" lvl="0" marL="457200" rtl="0" algn="l">
              <a:spcBef>
                <a:spcPts val="0"/>
              </a:spcBef>
              <a:spcAft>
                <a:spcPts val="0"/>
              </a:spcAft>
              <a:buSzPts val="2400"/>
              <a:buAutoNum type="arabicPeriod"/>
            </a:pPr>
            <a:r>
              <a:rPr lang="en"/>
              <a:t>DNN</a:t>
            </a:r>
            <a:endParaRPr/>
          </a:p>
          <a:p>
            <a:pPr indent="0" lvl="0" marL="0" rtl="0" algn="l">
              <a:spcBef>
                <a:spcPts val="480"/>
              </a:spcBef>
              <a:spcAft>
                <a:spcPts val="0"/>
              </a:spcAft>
              <a:buNone/>
            </a:pPr>
            <a:r>
              <a:rPr lang="en"/>
              <a:t>Take 2019 data as train and validate (80/20). Test on 2020.</a:t>
            </a:r>
            <a:endParaRPr/>
          </a:p>
          <a:p>
            <a:pPr indent="0" lvl="0" marL="457200" rtl="0" algn="l">
              <a:spcBef>
                <a:spcPts val="48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562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Ridge Regression:</a:t>
            </a:r>
            <a:endParaRPr/>
          </a:p>
        </p:txBody>
      </p:sp>
      <p:sp>
        <p:nvSpPr>
          <p:cNvPr id="145" name="Google Shape;145;p23"/>
          <p:cNvSpPr txBox="1"/>
          <p:nvPr/>
        </p:nvSpPr>
        <p:spPr>
          <a:xfrm>
            <a:off x="231925" y="2237500"/>
            <a:ext cx="279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latin typeface="Times New Roman"/>
                <a:ea typeface="Times New Roman"/>
                <a:cs typeface="Times New Roman"/>
                <a:sym typeface="Times New Roman"/>
              </a:rPr>
              <a:t>RR Snow Density, Normalized</a:t>
            </a:r>
            <a:r>
              <a:rPr lang="en" sz="900">
                <a:solidFill>
                  <a:srgbClr val="595959"/>
                </a:solidFill>
                <a:latin typeface="Times New Roman"/>
                <a:ea typeface="Times New Roman"/>
                <a:cs typeface="Times New Roman"/>
                <a:sym typeface="Times New Roman"/>
              </a:rPr>
              <a:t>, y test vrs predicted.</a:t>
            </a:r>
            <a:endParaRPr>
              <a:solidFill>
                <a:srgbClr val="595959"/>
              </a:solidFill>
              <a:latin typeface="Times New Roman"/>
              <a:ea typeface="Times New Roman"/>
              <a:cs typeface="Times New Roman"/>
              <a:sym typeface="Times New Roman"/>
            </a:endParaRPr>
          </a:p>
        </p:txBody>
      </p:sp>
      <p:sp>
        <p:nvSpPr>
          <p:cNvPr id="146" name="Google Shape;146;p23"/>
          <p:cNvSpPr txBox="1"/>
          <p:nvPr/>
        </p:nvSpPr>
        <p:spPr>
          <a:xfrm>
            <a:off x="311700" y="4296350"/>
            <a:ext cx="287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VOD, Normalized, y test vrs predicted.</a:t>
            </a:r>
            <a:r>
              <a:rPr lang="en" sz="900"/>
              <a:t> </a:t>
            </a:r>
            <a:endParaRPr sz="900"/>
          </a:p>
        </p:txBody>
      </p:sp>
      <p:pic>
        <p:nvPicPr>
          <p:cNvPr id="147" name="Google Shape;147;p23"/>
          <p:cNvPicPr preferRelativeResize="0"/>
          <p:nvPr/>
        </p:nvPicPr>
        <p:blipFill rotWithShape="1">
          <a:blip r:embed="rId3">
            <a:alphaModFix/>
          </a:blip>
          <a:srcRect b="0" l="0" r="0" t="23206"/>
          <a:stretch/>
        </p:blipFill>
        <p:spPr>
          <a:xfrm>
            <a:off x="3966425" y="127125"/>
            <a:ext cx="4752975" cy="2033450"/>
          </a:xfrm>
          <a:prstGeom prst="rect">
            <a:avLst/>
          </a:prstGeom>
          <a:noFill/>
          <a:ln>
            <a:noFill/>
          </a:ln>
        </p:spPr>
      </p:pic>
      <p:pic>
        <p:nvPicPr>
          <p:cNvPr id="148" name="Google Shape;148;p23"/>
          <p:cNvPicPr preferRelativeResize="0"/>
          <p:nvPr/>
        </p:nvPicPr>
        <p:blipFill>
          <a:blip r:embed="rId4">
            <a:alphaModFix/>
          </a:blip>
          <a:stretch>
            <a:fillRect/>
          </a:stretch>
        </p:blipFill>
        <p:spPr>
          <a:xfrm>
            <a:off x="231925" y="541825"/>
            <a:ext cx="2685201" cy="1744000"/>
          </a:xfrm>
          <a:prstGeom prst="rect">
            <a:avLst/>
          </a:prstGeom>
          <a:noFill/>
          <a:ln>
            <a:noFill/>
          </a:ln>
        </p:spPr>
      </p:pic>
      <p:pic>
        <p:nvPicPr>
          <p:cNvPr id="149" name="Google Shape;149;p23"/>
          <p:cNvPicPr preferRelativeResize="0"/>
          <p:nvPr/>
        </p:nvPicPr>
        <p:blipFill>
          <a:blip r:embed="rId5">
            <a:alphaModFix/>
          </a:blip>
          <a:stretch>
            <a:fillRect/>
          </a:stretch>
        </p:blipFill>
        <p:spPr>
          <a:xfrm>
            <a:off x="198788" y="2485975"/>
            <a:ext cx="2751475" cy="1810375"/>
          </a:xfrm>
          <a:prstGeom prst="rect">
            <a:avLst/>
          </a:prstGeom>
          <a:noFill/>
          <a:ln>
            <a:noFill/>
          </a:ln>
        </p:spPr>
      </p:pic>
      <p:pic>
        <p:nvPicPr>
          <p:cNvPr id="150" name="Google Shape;150;p23"/>
          <p:cNvPicPr preferRelativeResize="0"/>
          <p:nvPr/>
        </p:nvPicPr>
        <p:blipFill>
          <a:blip r:embed="rId6">
            <a:alphaModFix/>
          </a:blip>
          <a:stretch>
            <a:fillRect/>
          </a:stretch>
        </p:blipFill>
        <p:spPr>
          <a:xfrm>
            <a:off x="2950251" y="2237500"/>
            <a:ext cx="3273500" cy="2091900"/>
          </a:xfrm>
          <a:prstGeom prst="rect">
            <a:avLst/>
          </a:prstGeom>
          <a:noFill/>
          <a:ln>
            <a:noFill/>
          </a:ln>
        </p:spPr>
      </p:pic>
      <p:sp>
        <p:nvSpPr>
          <p:cNvPr id="151" name="Google Shape;151;p23"/>
          <p:cNvSpPr txBox="1"/>
          <p:nvPr/>
        </p:nvSpPr>
        <p:spPr>
          <a:xfrm>
            <a:off x="2994700" y="4329400"/>
            <a:ext cx="327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Snow Density, Normalized, SHAP feature importance. </a:t>
            </a:r>
            <a:endParaRPr>
              <a:solidFill>
                <a:srgbClr val="595959"/>
              </a:solidFill>
            </a:endParaRPr>
          </a:p>
        </p:txBody>
      </p:sp>
      <p:pic>
        <p:nvPicPr>
          <p:cNvPr id="152" name="Google Shape;152;p23"/>
          <p:cNvPicPr preferRelativeResize="0"/>
          <p:nvPr/>
        </p:nvPicPr>
        <p:blipFill>
          <a:blip r:embed="rId7">
            <a:alphaModFix/>
          </a:blip>
          <a:stretch>
            <a:fillRect/>
          </a:stretch>
        </p:blipFill>
        <p:spPr>
          <a:xfrm>
            <a:off x="5959432" y="2237495"/>
            <a:ext cx="3225264" cy="2091900"/>
          </a:xfrm>
          <a:prstGeom prst="rect">
            <a:avLst/>
          </a:prstGeom>
          <a:noFill/>
          <a:ln>
            <a:noFill/>
          </a:ln>
        </p:spPr>
      </p:pic>
      <p:sp>
        <p:nvSpPr>
          <p:cNvPr id="153" name="Google Shape;153;p23"/>
          <p:cNvSpPr txBox="1"/>
          <p:nvPr/>
        </p:nvSpPr>
        <p:spPr>
          <a:xfrm>
            <a:off x="6404225" y="4358575"/>
            <a:ext cx="268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95959"/>
                </a:solidFill>
              </a:rPr>
              <a:t>RR VOD, Normalized, SHAP feature importance.</a:t>
            </a:r>
            <a:r>
              <a:rPr lang="en" sz="900">
                <a:solidFill>
                  <a:srgbClr val="595959"/>
                </a:solidFill>
                <a:latin typeface="Times New Roman"/>
                <a:ea typeface="Times New Roman"/>
                <a:cs typeface="Times New Roman"/>
                <a:sym typeface="Times New Roman"/>
              </a:rPr>
              <a:t> </a:t>
            </a:r>
            <a:endParaRPr>
              <a:solidFill>
                <a:srgbClr val="595959"/>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